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</p:sldMasterIdLst>
  <p:notesMasterIdLst>
    <p:notesMasterId r:id="rId102"/>
  </p:notesMasterIdLst>
  <p:sldIdLst>
    <p:sldId id="1865" r:id="rId3"/>
    <p:sldId id="1859" r:id="rId4"/>
    <p:sldId id="1264" r:id="rId5"/>
    <p:sldId id="1263" r:id="rId6"/>
    <p:sldId id="1245" r:id="rId7"/>
    <p:sldId id="1853" r:id="rId8"/>
    <p:sldId id="1850" r:id="rId9"/>
    <p:sldId id="1851" r:id="rId10"/>
    <p:sldId id="1243" r:id="rId11"/>
    <p:sldId id="1913" r:id="rId12"/>
    <p:sldId id="1855" r:id="rId13"/>
    <p:sldId id="1916" r:id="rId14"/>
    <p:sldId id="1917" r:id="rId15"/>
    <p:sldId id="1860" r:id="rId16"/>
    <p:sldId id="1864" r:id="rId17"/>
    <p:sldId id="1945" r:id="rId18"/>
    <p:sldId id="1935" r:id="rId19"/>
    <p:sldId id="1936" r:id="rId20"/>
    <p:sldId id="1852" r:id="rId21"/>
    <p:sldId id="1934" r:id="rId22"/>
    <p:sldId id="1869" r:id="rId23"/>
    <p:sldId id="1943" r:id="rId24"/>
    <p:sldId id="1900" r:id="rId25"/>
    <p:sldId id="1870" r:id="rId26"/>
    <p:sldId id="1871" r:id="rId27"/>
    <p:sldId id="1872" r:id="rId28"/>
    <p:sldId id="1946" r:id="rId29"/>
    <p:sldId id="1873" r:id="rId30"/>
    <p:sldId id="1874" r:id="rId31"/>
    <p:sldId id="1877" r:id="rId32"/>
    <p:sldId id="1919" r:id="rId33"/>
    <p:sldId id="1920" r:id="rId34"/>
    <p:sldId id="1922" r:id="rId35"/>
    <p:sldId id="1880" r:id="rId36"/>
    <p:sldId id="1902" r:id="rId37"/>
    <p:sldId id="1883" r:id="rId38"/>
    <p:sldId id="256" r:id="rId39"/>
    <p:sldId id="1903" r:id="rId40"/>
    <p:sldId id="1207" r:id="rId41"/>
    <p:sldId id="1923" r:id="rId42"/>
    <p:sldId id="314" r:id="rId43"/>
    <p:sldId id="1193" r:id="rId44"/>
    <p:sldId id="1195" r:id="rId45"/>
    <p:sldId id="1947" r:id="rId46"/>
    <p:sldId id="964" r:id="rId47"/>
    <p:sldId id="1857" r:id="rId48"/>
    <p:sldId id="961" r:id="rId49"/>
    <p:sldId id="1080" r:id="rId50"/>
    <p:sldId id="1081" r:id="rId51"/>
    <p:sldId id="1019" r:id="rId52"/>
    <p:sldId id="1105" r:id="rId53"/>
    <p:sldId id="286" r:id="rId54"/>
    <p:sldId id="1087" r:id="rId55"/>
    <p:sldId id="1088" r:id="rId56"/>
    <p:sldId id="1022" r:id="rId57"/>
    <p:sldId id="1013" r:id="rId58"/>
    <p:sldId id="966" r:id="rId59"/>
    <p:sldId id="1905" r:id="rId60"/>
    <p:sldId id="1862" r:id="rId61"/>
    <p:sldId id="1856" r:id="rId62"/>
    <p:sldId id="978" r:id="rId63"/>
    <p:sldId id="981" r:id="rId64"/>
    <p:sldId id="1024" r:id="rId65"/>
    <p:sldId id="985" r:id="rId66"/>
    <p:sldId id="1237" r:id="rId67"/>
    <p:sldId id="1907" r:id="rId68"/>
    <p:sldId id="1261" r:id="rId69"/>
    <p:sldId id="1928" r:id="rId70"/>
    <p:sldId id="1929" r:id="rId71"/>
    <p:sldId id="892" r:id="rId72"/>
    <p:sldId id="1931" r:id="rId73"/>
    <p:sldId id="825" r:id="rId74"/>
    <p:sldId id="1227" r:id="rId75"/>
    <p:sldId id="1230" r:id="rId76"/>
    <p:sldId id="1232" r:id="rId77"/>
    <p:sldId id="995" r:id="rId78"/>
    <p:sldId id="1914" r:id="rId79"/>
    <p:sldId id="1089" r:id="rId80"/>
    <p:sldId id="1090" r:id="rId81"/>
    <p:sldId id="1208" r:id="rId82"/>
    <p:sldId id="1091" r:id="rId83"/>
    <p:sldId id="1126" r:id="rId84"/>
    <p:sldId id="1908" r:id="rId85"/>
    <p:sldId id="1092" r:id="rId86"/>
    <p:sldId id="1093" r:id="rId87"/>
    <p:sldId id="1944" r:id="rId88"/>
    <p:sldId id="1912" r:id="rId89"/>
    <p:sldId id="1094" r:id="rId90"/>
    <p:sldId id="1252" r:id="rId91"/>
    <p:sldId id="1095" r:id="rId92"/>
    <p:sldId id="1097" r:id="rId93"/>
    <p:sldId id="1098" r:id="rId94"/>
    <p:sldId id="1122" r:id="rId95"/>
    <p:sldId id="1123" r:id="rId96"/>
    <p:sldId id="1124" r:id="rId97"/>
    <p:sldId id="1201" r:id="rId98"/>
    <p:sldId id="1202" r:id="rId99"/>
    <p:sldId id="1858" r:id="rId100"/>
    <p:sldId id="1932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E47"/>
    <a:srgbClr val="FF9675"/>
    <a:srgbClr val="FFB7AC"/>
    <a:srgbClr val="FF1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5"/>
    <p:restoredTop sz="94265"/>
  </p:normalViewPr>
  <p:slideViewPr>
    <p:cSldViewPr snapToGrid="0" snapToObjects="1">
      <p:cViewPr varScale="1">
        <p:scale>
          <a:sx n="88" d="100"/>
          <a:sy n="88" d="100"/>
        </p:scale>
        <p:origin x="1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koptena1\Desktop\zdr3-2%20(1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6443034944242"/>
          <c:y val="5.8807933818399286E-2"/>
          <c:w val="0.83891821516289877"/>
          <c:h val="0.62298761298737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Лист3!$C$1</c:f>
              <c:strCache>
                <c:ptCount val="1"/>
                <c:pt idx="0">
                  <c:v>Fe сульфат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Лист3!$A$2:$A$5</c:f>
              <c:strCache>
                <c:ptCount val="4"/>
                <c:pt idx="0">
                  <c:v>Окрашивание зубов</c:v>
                </c:pt>
                <c:pt idx="1">
                  <c:v>тошнота</c:v>
                </c:pt>
                <c:pt idx="2">
                  <c:v>диарея</c:v>
                </c:pt>
                <c:pt idx="3">
                  <c:v>запор</c:v>
                </c:pt>
              </c:strCache>
            </c:strRef>
          </c:cat>
          <c:val>
            <c:numRef>
              <c:f>Лист3!$C$2:$C$5</c:f>
              <c:numCache>
                <c:formatCode>General</c:formatCode>
                <c:ptCount val="4"/>
                <c:pt idx="0">
                  <c:v>7.7</c:v>
                </c:pt>
                <c:pt idx="1">
                  <c:v>45.7</c:v>
                </c:pt>
                <c:pt idx="2">
                  <c:v>15.4</c:v>
                </c:pt>
                <c:pt idx="3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4627-BD7D-B5851F7AB42E}"/>
            </c:ext>
          </c:extLst>
        </c:ser>
        <c:ser>
          <c:idx val="1"/>
          <c:order val="1"/>
          <c:tx>
            <c:strRef>
              <c:f>Лист3!$B$1</c:f>
              <c:strCache>
                <c:ptCount val="1"/>
                <c:pt idx="0">
                  <c:v>Fe(III)-ГПК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Лист3!$B$2:$B$5</c:f>
              <c:numCache>
                <c:formatCode>General</c:formatCode>
                <c:ptCount val="4"/>
                <c:pt idx="0">
                  <c:v>0.7</c:v>
                </c:pt>
                <c:pt idx="1">
                  <c:v>13.1</c:v>
                </c:pt>
                <c:pt idx="2">
                  <c:v>5.9</c:v>
                </c:pt>
                <c:pt idx="3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85-4627-BD7D-B5851F7A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452640"/>
        <c:axId val="315203112"/>
      </c:barChart>
      <c:catAx>
        <c:axId val="31445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5203112"/>
        <c:crosses val="autoZero"/>
        <c:auto val="1"/>
        <c:lblAlgn val="ctr"/>
        <c:lblOffset val="100"/>
        <c:noMultiLvlLbl val="0"/>
      </c:catAx>
      <c:valAx>
        <c:axId val="315203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445264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6">
        <a:alpha val="0"/>
      </a:schemeClr>
    </dgm:fillClrLst>
    <dgm:linClrLst meth="repeat">
      <a:schemeClr val="accent6">
        <a:alpha val="0"/>
      </a:schemeClr>
    </dgm:linClrLst>
    <dgm:effectClrLst/>
    <dgm:txLinClrLst/>
    <dgm:txFillClrLst meth="repeat"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6">
        <a:alpha val="0"/>
      </a:schemeClr>
    </dgm:fillClrLst>
    <dgm:linClrLst meth="repeat">
      <a:schemeClr val="accent6">
        <a:alpha val="0"/>
      </a:schemeClr>
    </dgm:linClrLst>
    <dgm:effectClrLst/>
    <dgm:txLinClrLst/>
    <dgm:txFillClrLst meth="repeat"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761D2-1228-42FA-98AC-E3DC96539C35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coloredtext_accent6_2" csCatId="accent6" phldr="1"/>
      <dgm:spPr/>
      <dgm:t>
        <a:bodyPr/>
        <a:lstStyle/>
        <a:p>
          <a:endParaRPr lang="en-US"/>
        </a:p>
      </dgm:t>
    </dgm:pt>
    <dgm:pt modelId="{31D824C2-5061-47D7-9346-4B7C0EBC929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800" b="1" dirty="0">
              <a:solidFill>
                <a:schemeClr val="tx1"/>
              </a:solidFill>
            </a:rPr>
            <a:t>Когнитивный статус</a:t>
          </a:r>
          <a:endParaRPr lang="en-US" sz="1800" b="1" dirty="0">
            <a:solidFill>
              <a:schemeClr val="tx1"/>
            </a:solidFill>
          </a:endParaRPr>
        </a:p>
      </dgm:t>
    </dgm:pt>
    <dgm:pt modelId="{48EFC9C0-F1F8-4502-AD4D-3828AFA32E00}" type="parTrans" cxnId="{732BB0B9-360A-44B4-A6F7-319AACF4683F}">
      <dgm:prSet/>
      <dgm:spPr/>
      <dgm:t>
        <a:bodyPr/>
        <a:lstStyle/>
        <a:p>
          <a:endParaRPr lang="en-US"/>
        </a:p>
      </dgm:t>
    </dgm:pt>
    <dgm:pt modelId="{ECF65BA5-7E54-49FA-A590-55FC648AB3CD}" type="sibTrans" cxnId="{732BB0B9-360A-44B4-A6F7-319AACF468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A38E16-D955-40CF-AA91-9E7F65EE89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Индивидуально компенсированные соматические заболевания</a:t>
          </a:r>
          <a:endParaRPr lang="en-US" sz="1600" b="1" dirty="0">
            <a:solidFill>
              <a:schemeClr val="tx1"/>
            </a:solidFill>
          </a:endParaRPr>
        </a:p>
      </dgm:t>
    </dgm:pt>
    <dgm:pt modelId="{C677B0FD-4629-4109-8705-CE9371AF3A80}" type="parTrans" cxnId="{8DE5997F-8399-41CD-8048-68E15BF268AE}">
      <dgm:prSet/>
      <dgm:spPr/>
      <dgm:t>
        <a:bodyPr/>
        <a:lstStyle/>
        <a:p>
          <a:endParaRPr lang="en-US"/>
        </a:p>
      </dgm:t>
    </dgm:pt>
    <dgm:pt modelId="{A9221115-8FE1-4840-AE28-C8DC4AFFD51B}" type="sibTrans" cxnId="{8DE5997F-8399-41CD-8048-68E15BF268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BAD5A8-370C-4962-BE75-6ABA377510B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Отсутствие сенсорных дефицитов</a:t>
          </a:r>
          <a:endParaRPr lang="en-US" sz="1600" b="1" dirty="0">
            <a:solidFill>
              <a:schemeClr val="tx1"/>
            </a:solidFill>
          </a:endParaRPr>
        </a:p>
      </dgm:t>
    </dgm:pt>
    <dgm:pt modelId="{51622052-4663-44F3-BA1A-D6C40FC9F19E}" type="parTrans" cxnId="{6F7E9DB3-527A-44D1-9C59-91B7186DF461}">
      <dgm:prSet/>
      <dgm:spPr/>
      <dgm:t>
        <a:bodyPr/>
        <a:lstStyle/>
        <a:p>
          <a:endParaRPr lang="en-US"/>
        </a:p>
      </dgm:t>
    </dgm:pt>
    <dgm:pt modelId="{A37B710A-F7ED-403C-AD93-6927ABF7B04E}" type="sibTrans" cxnId="{6F7E9DB3-527A-44D1-9C59-91B7186DF46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28D8CA-A0A6-4000-B8B8-5BBD005CD367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Возможность самостоятельного передвижения</a:t>
          </a:r>
          <a:endParaRPr lang="en-US" sz="1600" b="1" dirty="0">
            <a:solidFill>
              <a:schemeClr val="tx1"/>
            </a:solidFill>
          </a:endParaRPr>
        </a:p>
      </dgm:t>
    </dgm:pt>
    <dgm:pt modelId="{B79D98C1-BDE0-4E7A-BFBD-C5B43665D478}" type="parTrans" cxnId="{E6687BB0-DEC5-4279-BA36-EDE1C64131C3}">
      <dgm:prSet/>
      <dgm:spPr/>
      <dgm:t>
        <a:bodyPr/>
        <a:lstStyle/>
        <a:p>
          <a:endParaRPr lang="en-US"/>
        </a:p>
      </dgm:t>
    </dgm:pt>
    <dgm:pt modelId="{BEACB857-CEC3-47FE-8576-14FEF8E900CD}" type="sibTrans" cxnId="{E6687BB0-DEC5-4279-BA36-EDE1C64131C3}">
      <dgm:prSet/>
      <dgm:spPr/>
      <dgm:t>
        <a:bodyPr/>
        <a:lstStyle/>
        <a:p>
          <a:endParaRPr lang="en-US"/>
        </a:p>
      </dgm:t>
    </dgm:pt>
    <dgm:pt modelId="{C97CDE2B-1D6F-401C-B6F6-0E236768D183}" type="pres">
      <dgm:prSet presAssocID="{1DE761D2-1228-42FA-98AC-E3DC96539C35}" presName="root" presStyleCnt="0">
        <dgm:presLayoutVars>
          <dgm:dir/>
          <dgm:resizeHandles val="exact"/>
        </dgm:presLayoutVars>
      </dgm:prSet>
      <dgm:spPr/>
    </dgm:pt>
    <dgm:pt modelId="{5F2D953D-4FB3-4B12-ADB8-4F05C23AC1CA}" type="pres">
      <dgm:prSet presAssocID="{1DE761D2-1228-42FA-98AC-E3DC96539C35}" presName="container" presStyleCnt="0">
        <dgm:presLayoutVars>
          <dgm:dir/>
          <dgm:resizeHandles val="exact"/>
        </dgm:presLayoutVars>
      </dgm:prSet>
      <dgm:spPr/>
    </dgm:pt>
    <dgm:pt modelId="{D5094189-E2D8-4B59-9F1C-0E8577164FCD}" type="pres">
      <dgm:prSet presAssocID="{31D824C2-5061-47D7-9346-4B7C0EBC9298}" presName="compNode" presStyleCnt="0"/>
      <dgm:spPr/>
    </dgm:pt>
    <dgm:pt modelId="{2755284C-C6B8-4658-AB6A-C5876F224845}" type="pres">
      <dgm:prSet presAssocID="{31D824C2-5061-47D7-9346-4B7C0EBC9298}" presName="iconBgRect" presStyleLbl="bgShp" presStyleIdx="0" presStyleCnt="4"/>
      <dgm:spPr/>
    </dgm:pt>
    <dgm:pt modelId="{0269FE39-AD78-4131-98E0-D387CB8E9B5B}" type="pres">
      <dgm:prSet presAssocID="{31D824C2-5061-47D7-9346-4B7C0EBC92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</dgm:spPr>
    </dgm:pt>
    <dgm:pt modelId="{94B0565E-B075-499A-A265-94A9AC9D3063}" type="pres">
      <dgm:prSet presAssocID="{31D824C2-5061-47D7-9346-4B7C0EBC9298}" presName="spaceRect" presStyleCnt="0"/>
      <dgm:spPr/>
    </dgm:pt>
    <dgm:pt modelId="{E089638F-BE23-4D6D-98FB-6F44BC6A2C11}" type="pres">
      <dgm:prSet presAssocID="{31D824C2-5061-47D7-9346-4B7C0EBC9298}" presName="textRect" presStyleLbl="revTx" presStyleIdx="0" presStyleCnt="4">
        <dgm:presLayoutVars>
          <dgm:chMax val="1"/>
          <dgm:chPref val="1"/>
        </dgm:presLayoutVars>
      </dgm:prSet>
      <dgm:spPr/>
    </dgm:pt>
    <dgm:pt modelId="{34525B1E-6B63-4182-AB5D-3734315A50CD}" type="pres">
      <dgm:prSet presAssocID="{ECF65BA5-7E54-49FA-A590-55FC648AB3CD}" presName="sibTrans" presStyleLbl="sibTrans2D1" presStyleIdx="0" presStyleCnt="0"/>
      <dgm:spPr/>
    </dgm:pt>
    <dgm:pt modelId="{B0BB51C5-A1D5-4FEA-86BC-B97E6D9866A4}" type="pres">
      <dgm:prSet presAssocID="{8CA38E16-D955-40CF-AA91-9E7F65EE8928}" presName="compNode" presStyleCnt="0"/>
      <dgm:spPr/>
    </dgm:pt>
    <dgm:pt modelId="{536C8368-645D-4D4B-859D-1E922AF51118}" type="pres">
      <dgm:prSet presAssocID="{8CA38E16-D955-40CF-AA91-9E7F65EE8928}" presName="iconBgRect" presStyleLbl="bgShp" presStyleIdx="1" presStyleCnt="4"/>
      <dgm:spPr/>
    </dgm:pt>
    <dgm:pt modelId="{E6FC60C4-7281-4E2D-99F5-C28F392C0DE6}" type="pres">
      <dgm:prSet presAssocID="{8CA38E16-D955-40CF-AA91-9E7F65EE8928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C9BDC8F-4158-4A8A-8FC6-7950A994F094}" type="pres">
      <dgm:prSet presAssocID="{8CA38E16-D955-40CF-AA91-9E7F65EE8928}" presName="spaceRect" presStyleCnt="0"/>
      <dgm:spPr/>
    </dgm:pt>
    <dgm:pt modelId="{A9A5B616-151B-4AFC-B200-517963F79846}" type="pres">
      <dgm:prSet presAssocID="{8CA38E16-D955-40CF-AA91-9E7F65EE8928}" presName="textRect" presStyleLbl="revTx" presStyleIdx="1" presStyleCnt="4" custScaleX="108923">
        <dgm:presLayoutVars>
          <dgm:chMax val="1"/>
          <dgm:chPref val="1"/>
        </dgm:presLayoutVars>
      </dgm:prSet>
      <dgm:spPr/>
    </dgm:pt>
    <dgm:pt modelId="{7AA8DAFC-5024-4247-8C85-D9BE4747E185}" type="pres">
      <dgm:prSet presAssocID="{A9221115-8FE1-4840-AE28-C8DC4AFFD51B}" presName="sibTrans" presStyleLbl="sibTrans2D1" presStyleIdx="0" presStyleCnt="0"/>
      <dgm:spPr/>
    </dgm:pt>
    <dgm:pt modelId="{B0C4D161-46A2-4E30-9F63-2AA445094DE0}" type="pres">
      <dgm:prSet presAssocID="{1BBAD5A8-370C-4962-BE75-6ABA377510BC}" presName="compNode" presStyleCnt="0"/>
      <dgm:spPr/>
    </dgm:pt>
    <dgm:pt modelId="{E651034E-E4EB-4DD2-AD35-AA76708D70BD}" type="pres">
      <dgm:prSet presAssocID="{1BBAD5A8-370C-4962-BE75-6ABA377510BC}" presName="iconBgRect" presStyleLbl="bgShp" presStyleIdx="2" presStyleCnt="4"/>
      <dgm:spPr/>
    </dgm:pt>
    <dgm:pt modelId="{401BEDE1-E1AF-40FC-AA65-E84538080384}" type="pres">
      <dgm:prSet presAssocID="{1BBAD5A8-370C-4962-BE75-6ABA377510BC}" presName="iconRect" presStyleLbl="node1" presStyleIdx="2" presStyleCnt="4"/>
      <dgm:spPr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</dgm:spPr>
    </dgm:pt>
    <dgm:pt modelId="{8A887AC0-B4EB-4C7B-8005-0858F2269E1D}" type="pres">
      <dgm:prSet presAssocID="{1BBAD5A8-370C-4962-BE75-6ABA377510BC}" presName="spaceRect" presStyleCnt="0"/>
      <dgm:spPr/>
    </dgm:pt>
    <dgm:pt modelId="{014E95E6-9265-43CD-92E0-30178902E235}" type="pres">
      <dgm:prSet presAssocID="{1BBAD5A8-370C-4962-BE75-6ABA377510BC}" presName="textRect" presStyleLbl="revTx" presStyleIdx="2" presStyleCnt="4">
        <dgm:presLayoutVars>
          <dgm:chMax val="1"/>
          <dgm:chPref val="1"/>
        </dgm:presLayoutVars>
      </dgm:prSet>
      <dgm:spPr/>
    </dgm:pt>
    <dgm:pt modelId="{FB326AE5-2132-48F5-AE15-2D8C44C35CE8}" type="pres">
      <dgm:prSet presAssocID="{A37B710A-F7ED-403C-AD93-6927ABF7B04E}" presName="sibTrans" presStyleLbl="sibTrans2D1" presStyleIdx="0" presStyleCnt="0"/>
      <dgm:spPr/>
    </dgm:pt>
    <dgm:pt modelId="{3EE2E907-0B72-48BD-84C9-98E92227C721}" type="pres">
      <dgm:prSet presAssocID="{4228D8CA-A0A6-4000-B8B8-5BBD005CD367}" presName="compNode" presStyleCnt="0"/>
      <dgm:spPr/>
    </dgm:pt>
    <dgm:pt modelId="{5D8E77FD-E6E5-437C-A7B5-14AD476C9AD5}" type="pres">
      <dgm:prSet presAssocID="{4228D8CA-A0A6-4000-B8B8-5BBD005CD367}" presName="iconBgRect" presStyleLbl="bgShp" presStyleIdx="3" presStyleCnt="4"/>
      <dgm:spPr/>
    </dgm:pt>
    <dgm:pt modelId="{030B8975-1D3C-46A2-A310-AE0A3E55D0B6}" type="pres">
      <dgm:prSet presAssocID="{4228D8CA-A0A6-4000-B8B8-5BBD005CD367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E82F968-36C5-4F6D-B5F3-B39FBC07D786}" type="pres">
      <dgm:prSet presAssocID="{4228D8CA-A0A6-4000-B8B8-5BBD005CD367}" presName="spaceRect" presStyleCnt="0"/>
      <dgm:spPr/>
    </dgm:pt>
    <dgm:pt modelId="{0116D010-6A22-4C0B-9C16-D02AF81FEFBE}" type="pres">
      <dgm:prSet presAssocID="{4228D8CA-A0A6-4000-B8B8-5BBD005CD36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957AC12-D254-B74F-967C-CA994C23EB00}" type="presOf" srcId="{1DE761D2-1228-42FA-98AC-E3DC96539C35}" destId="{C97CDE2B-1D6F-401C-B6F6-0E236768D183}" srcOrd="0" destOrd="0" presId="urn:microsoft.com/office/officeart/2018/2/layout/IconCircleList"/>
    <dgm:cxn modelId="{D696C641-DA9A-C64A-A9F6-A88EE0613619}" type="presOf" srcId="{ECF65BA5-7E54-49FA-A590-55FC648AB3CD}" destId="{34525B1E-6B63-4182-AB5D-3734315A50CD}" srcOrd="0" destOrd="0" presId="urn:microsoft.com/office/officeart/2018/2/layout/IconCircleList"/>
    <dgm:cxn modelId="{E1D1D451-AE23-A545-8A29-EF6098B07CA7}" type="presOf" srcId="{A9221115-8FE1-4840-AE28-C8DC4AFFD51B}" destId="{7AA8DAFC-5024-4247-8C85-D9BE4747E185}" srcOrd="0" destOrd="0" presId="urn:microsoft.com/office/officeart/2018/2/layout/IconCircleList"/>
    <dgm:cxn modelId="{8DE5997F-8399-41CD-8048-68E15BF268AE}" srcId="{1DE761D2-1228-42FA-98AC-E3DC96539C35}" destId="{8CA38E16-D955-40CF-AA91-9E7F65EE8928}" srcOrd="1" destOrd="0" parTransId="{C677B0FD-4629-4109-8705-CE9371AF3A80}" sibTransId="{A9221115-8FE1-4840-AE28-C8DC4AFFD51B}"/>
    <dgm:cxn modelId="{ED5B7289-A8EC-5C40-B03A-3F5862155A28}" type="presOf" srcId="{1BBAD5A8-370C-4962-BE75-6ABA377510BC}" destId="{014E95E6-9265-43CD-92E0-30178902E235}" srcOrd="0" destOrd="0" presId="urn:microsoft.com/office/officeart/2018/2/layout/IconCircleList"/>
    <dgm:cxn modelId="{722A0199-B0CA-D34E-A36A-B6E3F83AE713}" type="presOf" srcId="{8CA38E16-D955-40CF-AA91-9E7F65EE8928}" destId="{A9A5B616-151B-4AFC-B200-517963F79846}" srcOrd="0" destOrd="0" presId="urn:microsoft.com/office/officeart/2018/2/layout/IconCircleList"/>
    <dgm:cxn modelId="{74240E9F-B385-CA49-B67F-37EA43E3F76C}" type="presOf" srcId="{4228D8CA-A0A6-4000-B8B8-5BBD005CD367}" destId="{0116D010-6A22-4C0B-9C16-D02AF81FEFBE}" srcOrd="0" destOrd="0" presId="urn:microsoft.com/office/officeart/2018/2/layout/IconCircleList"/>
    <dgm:cxn modelId="{341BC0A7-A0F5-D242-8B1B-8876F9F9934A}" type="presOf" srcId="{31D824C2-5061-47D7-9346-4B7C0EBC9298}" destId="{E089638F-BE23-4D6D-98FB-6F44BC6A2C11}" srcOrd="0" destOrd="0" presId="urn:microsoft.com/office/officeart/2018/2/layout/IconCircleList"/>
    <dgm:cxn modelId="{E6687BB0-DEC5-4279-BA36-EDE1C64131C3}" srcId="{1DE761D2-1228-42FA-98AC-E3DC96539C35}" destId="{4228D8CA-A0A6-4000-B8B8-5BBD005CD367}" srcOrd="3" destOrd="0" parTransId="{B79D98C1-BDE0-4E7A-BFBD-C5B43665D478}" sibTransId="{BEACB857-CEC3-47FE-8576-14FEF8E900CD}"/>
    <dgm:cxn modelId="{5F59BFB2-9091-0649-82E2-10E60885C25C}" type="presOf" srcId="{A37B710A-F7ED-403C-AD93-6927ABF7B04E}" destId="{FB326AE5-2132-48F5-AE15-2D8C44C35CE8}" srcOrd="0" destOrd="0" presId="urn:microsoft.com/office/officeart/2018/2/layout/IconCircleList"/>
    <dgm:cxn modelId="{6F7E9DB3-527A-44D1-9C59-91B7186DF461}" srcId="{1DE761D2-1228-42FA-98AC-E3DC96539C35}" destId="{1BBAD5A8-370C-4962-BE75-6ABA377510BC}" srcOrd="2" destOrd="0" parTransId="{51622052-4663-44F3-BA1A-D6C40FC9F19E}" sibTransId="{A37B710A-F7ED-403C-AD93-6927ABF7B04E}"/>
    <dgm:cxn modelId="{732BB0B9-360A-44B4-A6F7-319AACF4683F}" srcId="{1DE761D2-1228-42FA-98AC-E3DC96539C35}" destId="{31D824C2-5061-47D7-9346-4B7C0EBC9298}" srcOrd="0" destOrd="0" parTransId="{48EFC9C0-F1F8-4502-AD4D-3828AFA32E00}" sibTransId="{ECF65BA5-7E54-49FA-A590-55FC648AB3CD}"/>
    <dgm:cxn modelId="{D2E0C9ED-E0DF-9B45-9B9C-368653471719}" type="presParOf" srcId="{C97CDE2B-1D6F-401C-B6F6-0E236768D183}" destId="{5F2D953D-4FB3-4B12-ADB8-4F05C23AC1CA}" srcOrd="0" destOrd="0" presId="urn:microsoft.com/office/officeart/2018/2/layout/IconCircleList"/>
    <dgm:cxn modelId="{B9353343-AA3B-4A4A-90C1-2D662DF58C7F}" type="presParOf" srcId="{5F2D953D-4FB3-4B12-ADB8-4F05C23AC1CA}" destId="{D5094189-E2D8-4B59-9F1C-0E8577164FCD}" srcOrd="0" destOrd="0" presId="urn:microsoft.com/office/officeart/2018/2/layout/IconCircleList"/>
    <dgm:cxn modelId="{4D4A9FFA-35A2-3445-9AB8-337470C17ABB}" type="presParOf" srcId="{D5094189-E2D8-4B59-9F1C-0E8577164FCD}" destId="{2755284C-C6B8-4658-AB6A-C5876F224845}" srcOrd="0" destOrd="0" presId="urn:microsoft.com/office/officeart/2018/2/layout/IconCircleList"/>
    <dgm:cxn modelId="{9684FA42-E059-E84E-8F80-5FF32832C59D}" type="presParOf" srcId="{D5094189-E2D8-4B59-9F1C-0E8577164FCD}" destId="{0269FE39-AD78-4131-98E0-D387CB8E9B5B}" srcOrd="1" destOrd="0" presId="urn:microsoft.com/office/officeart/2018/2/layout/IconCircleList"/>
    <dgm:cxn modelId="{4FB5F908-CDDB-1F4E-9FFF-9F598A4838CE}" type="presParOf" srcId="{D5094189-E2D8-4B59-9F1C-0E8577164FCD}" destId="{94B0565E-B075-499A-A265-94A9AC9D3063}" srcOrd="2" destOrd="0" presId="urn:microsoft.com/office/officeart/2018/2/layout/IconCircleList"/>
    <dgm:cxn modelId="{2FDE7CB5-154E-E540-A457-DB1BC782B4BD}" type="presParOf" srcId="{D5094189-E2D8-4B59-9F1C-0E8577164FCD}" destId="{E089638F-BE23-4D6D-98FB-6F44BC6A2C11}" srcOrd="3" destOrd="0" presId="urn:microsoft.com/office/officeart/2018/2/layout/IconCircleList"/>
    <dgm:cxn modelId="{A7E2CF97-76D9-464E-B415-0802963156C2}" type="presParOf" srcId="{5F2D953D-4FB3-4B12-ADB8-4F05C23AC1CA}" destId="{34525B1E-6B63-4182-AB5D-3734315A50CD}" srcOrd="1" destOrd="0" presId="urn:microsoft.com/office/officeart/2018/2/layout/IconCircleList"/>
    <dgm:cxn modelId="{883473F4-8881-FB46-A7FC-205CDBEA9ABB}" type="presParOf" srcId="{5F2D953D-4FB3-4B12-ADB8-4F05C23AC1CA}" destId="{B0BB51C5-A1D5-4FEA-86BC-B97E6D9866A4}" srcOrd="2" destOrd="0" presId="urn:microsoft.com/office/officeart/2018/2/layout/IconCircleList"/>
    <dgm:cxn modelId="{8E661BB0-94A5-B14E-8DD3-2CB3531972D9}" type="presParOf" srcId="{B0BB51C5-A1D5-4FEA-86BC-B97E6D9866A4}" destId="{536C8368-645D-4D4B-859D-1E922AF51118}" srcOrd="0" destOrd="0" presId="urn:microsoft.com/office/officeart/2018/2/layout/IconCircleList"/>
    <dgm:cxn modelId="{6B715CD8-A02A-FB4F-93D9-0DF1AF54088F}" type="presParOf" srcId="{B0BB51C5-A1D5-4FEA-86BC-B97E6D9866A4}" destId="{E6FC60C4-7281-4E2D-99F5-C28F392C0DE6}" srcOrd="1" destOrd="0" presId="urn:microsoft.com/office/officeart/2018/2/layout/IconCircleList"/>
    <dgm:cxn modelId="{5348F4D6-24A1-604D-A381-5E20168332C7}" type="presParOf" srcId="{B0BB51C5-A1D5-4FEA-86BC-B97E6D9866A4}" destId="{1C9BDC8F-4158-4A8A-8FC6-7950A994F094}" srcOrd="2" destOrd="0" presId="urn:microsoft.com/office/officeart/2018/2/layout/IconCircleList"/>
    <dgm:cxn modelId="{45FC986C-9AC8-9946-B704-44DA11968692}" type="presParOf" srcId="{B0BB51C5-A1D5-4FEA-86BC-B97E6D9866A4}" destId="{A9A5B616-151B-4AFC-B200-517963F79846}" srcOrd="3" destOrd="0" presId="urn:microsoft.com/office/officeart/2018/2/layout/IconCircleList"/>
    <dgm:cxn modelId="{555670C8-DA95-A748-88D3-8287E4F50021}" type="presParOf" srcId="{5F2D953D-4FB3-4B12-ADB8-4F05C23AC1CA}" destId="{7AA8DAFC-5024-4247-8C85-D9BE4747E185}" srcOrd="3" destOrd="0" presId="urn:microsoft.com/office/officeart/2018/2/layout/IconCircleList"/>
    <dgm:cxn modelId="{756C4334-D975-8A46-A745-60006E3F36CA}" type="presParOf" srcId="{5F2D953D-4FB3-4B12-ADB8-4F05C23AC1CA}" destId="{B0C4D161-46A2-4E30-9F63-2AA445094DE0}" srcOrd="4" destOrd="0" presId="urn:microsoft.com/office/officeart/2018/2/layout/IconCircleList"/>
    <dgm:cxn modelId="{839C2F4F-46D8-6F47-9FA8-6B2DE6260F37}" type="presParOf" srcId="{B0C4D161-46A2-4E30-9F63-2AA445094DE0}" destId="{E651034E-E4EB-4DD2-AD35-AA76708D70BD}" srcOrd="0" destOrd="0" presId="urn:microsoft.com/office/officeart/2018/2/layout/IconCircleList"/>
    <dgm:cxn modelId="{09C576C7-484B-7B42-9495-BB0E7DA95D62}" type="presParOf" srcId="{B0C4D161-46A2-4E30-9F63-2AA445094DE0}" destId="{401BEDE1-E1AF-40FC-AA65-E84538080384}" srcOrd="1" destOrd="0" presId="urn:microsoft.com/office/officeart/2018/2/layout/IconCircleList"/>
    <dgm:cxn modelId="{1118A69E-10F0-CD42-AF74-484F09F416FE}" type="presParOf" srcId="{B0C4D161-46A2-4E30-9F63-2AA445094DE0}" destId="{8A887AC0-B4EB-4C7B-8005-0858F2269E1D}" srcOrd="2" destOrd="0" presId="urn:microsoft.com/office/officeart/2018/2/layout/IconCircleList"/>
    <dgm:cxn modelId="{AE6192A2-E589-004E-8729-97869238C929}" type="presParOf" srcId="{B0C4D161-46A2-4E30-9F63-2AA445094DE0}" destId="{014E95E6-9265-43CD-92E0-30178902E235}" srcOrd="3" destOrd="0" presId="urn:microsoft.com/office/officeart/2018/2/layout/IconCircleList"/>
    <dgm:cxn modelId="{C1FE3930-7C20-B04E-8958-5A15AA76BFB9}" type="presParOf" srcId="{5F2D953D-4FB3-4B12-ADB8-4F05C23AC1CA}" destId="{FB326AE5-2132-48F5-AE15-2D8C44C35CE8}" srcOrd="5" destOrd="0" presId="urn:microsoft.com/office/officeart/2018/2/layout/IconCircleList"/>
    <dgm:cxn modelId="{88D285E0-CB35-DB48-93A2-F1BED9451314}" type="presParOf" srcId="{5F2D953D-4FB3-4B12-ADB8-4F05C23AC1CA}" destId="{3EE2E907-0B72-48BD-84C9-98E92227C721}" srcOrd="6" destOrd="0" presId="urn:microsoft.com/office/officeart/2018/2/layout/IconCircleList"/>
    <dgm:cxn modelId="{250AFDD5-C328-3847-85AE-6E140484498E}" type="presParOf" srcId="{3EE2E907-0B72-48BD-84C9-98E92227C721}" destId="{5D8E77FD-E6E5-437C-A7B5-14AD476C9AD5}" srcOrd="0" destOrd="0" presId="urn:microsoft.com/office/officeart/2018/2/layout/IconCircleList"/>
    <dgm:cxn modelId="{A3CD5DAC-255E-4C4A-944A-B55F5A11DAA6}" type="presParOf" srcId="{3EE2E907-0B72-48BD-84C9-98E92227C721}" destId="{030B8975-1D3C-46A2-A310-AE0A3E55D0B6}" srcOrd="1" destOrd="0" presId="urn:microsoft.com/office/officeart/2018/2/layout/IconCircleList"/>
    <dgm:cxn modelId="{31D73001-6249-B147-A8B1-1BA316ABD614}" type="presParOf" srcId="{3EE2E907-0B72-48BD-84C9-98E92227C721}" destId="{6E82F968-36C5-4F6D-B5F3-B39FBC07D786}" srcOrd="2" destOrd="0" presId="urn:microsoft.com/office/officeart/2018/2/layout/IconCircleList"/>
    <dgm:cxn modelId="{90A532AB-5FBD-2044-9102-D7A85E89881E}" type="presParOf" srcId="{3EE2E907-0B72-48BD-84C9-98E92227C721}" destId="{0116D010-6A22-4C0B-9C16-D02AF81FEFB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E761D2-1228-42FA-98AC-E3DC96539C35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coloredtext_accent6_2" csCatId="accent6" phldr="1"/>
      <dgm:spPr/>
      <dgm:t>
        <a:bodyPr/>
        <a:lstStyle/>
        <a:p>
          <a:endParaRPr lang="en-US"/>
        </a:p>
      </dgm:t>
    </dgm:pt>
    <dgm:pt modelId="{31D824C2-5061-47D7-9346-4B7C0EBC929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800" b="1" dirty="0">
              <a:solidFill>
                <a:schemeClr val="tx1"/>
              </a:solidFill>
            </a:rPr>
            <a:t>Когнитивный статус</a:t>
          </a:r>
          <a:endParaRPr lang="en-US" sz="1800" b="1" dirty="0">
            <a:solidFill>
              <a:schemeClr val="tx1"/>
            </a:solidFill>
          </a:endParaRPr>
        </a:p>
      </dgm:t>
    </dgm:pt>
    <dgm:pt modelId="{48EFC9C0-F1F8-4502-AD4D-3828AFA32E00}" type="parTrans" cxnId="{732BB0B9-360A-44B4-A6F7-319AACF4683F}">
      <dgm:prSet/>
      <dgm:spPr/>
      <dgm:t>
        <a:bodyPr/>
        <a:lstStyle/>
        <a:p>
          <a:endParaRPr lang="en-US"/>
        </a:p>
      </dgm:t>
    </dgm:pt>
    <dgm:pt modelId="{ECF65BA5-7E54-49FA-A590-55FC648AB3CD}" type="sibTrans" cxnId="{732BB0B9-360A-44B4-A6F7-319AACF468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A38E16-D955-40CF-AA91-9E7F65EE892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Индивидуально компенсированные соматические заболевания</a:t>
          </a:r>
          <a:endParaRPr lang="en-US" sz="1600" b="1" dirty="0">
            <a:solidFill>
              <a:schemeClr val="tx1"/>
            </a:solidFill>
          </a:endParaRPr>
        </a:p>
      </dgm:t>
    </dgm:pt>
    <dgm:pt modelId="{C677B0FD-4629-4109-8705-CE9371AF3A80}" type="parTrans" cxnId="{8DE5997F-8399-41CD-8048-68E15BF268AE}">
      <dgm:prSet/>
      <dgm:spPr/>
      <dgm:t>
        <a:bodyPr/>
        <a:lstStyle/>
        <a:p>
          <a:endParaRPr lang="en-US"/>
        </a:p>
      </dgm:t>
    </dgm:pt>
    <dgm:pt modelId="{A9221115-8FE1-4840-AE28-C8DC4AFFD51B}" type="sibTrans" cxnId="{8DE5997F-8399-41CD-8048-68E15BF268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BAD5A8-370C-4962-BE75-6ABA377510B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Возможность</a:t>
          </a:r>
          <a:r>
            <a:rPr lang="ru-RU" sz="1600" b="1" baseline="0" dirty="0">
              <a:solidFill>
                <a:schemeClr val="tx1"/>
              </a:solidFill>
            </a:rPr>
            <a:t> самостоятельного передвижения</a:t>
          </a:r>
          <a:endParaRPr lang="en-US" sz="1600" b="1" dirty="0">
            <a:solidFill>
              <a:schemeClr val="tx1"/>
            </a:solidFill>
          </a:endParaRPr>
        </a:p>
      </dgm:t>
    </dgm:pt>
    <dgm:pt modelId="{51622052-4663-44F3-BA1A-D6C40FC9F19E}" type="parTrans" cxnId="{6F7E9DB3-527A-44D1-9C59-91B7186DF461}">
      <dgm:prSet/>
      <dgm:spPr/>
      <dgm:t>
        <a:bodyPr/>
        <a:lstStyle/>
        <a:p>
          <a:endParaRPr lang="en-US"/>
        </a:p>
      </dgm:t>
    </dgm:pt>
    <dgm:pt modelId="{A37B710A-F7ED-403C-AD93-6927ABF7B04E}" type="sibTrans" cxnId="{6F7E9DB3-527A-44D1-9C59-91B7186DF46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28D8CA-A0A6-4000-B8B8-5BBD005CD367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>
              <a:solidFill>
                <a:schemeClr val="tx1"/>
              </a:solidFill>
            </a:rPr>
            <a:t>Отсутствие сенсорных дефицитов</a:t>
          </a:r>
          <a:endParaRPr lang="en-US" sz="1600" b="1" dirty="0">
            <a:solidFill>
              <a:schemeClr val="tx1"/>
            </a:solidFill>
          </a:endParaRPr>
        </a:p>
      </dgm:t>
    </dgm:pt>
    <dgm:pt modelId="{B79D98C1-BDE0-4E7A-BFBD-C5B43665D478}" type="parTrans" cxnId="{E6687BB0-DEC5-4279-BA36-EDE1C64131C3}">
      <dgm:prSet/>
      <dgm:spPr/>
      <dgm:t>
        <a:bodyPr/>
        <a:lstStyle/>
        <a:p>
          <a:endParaRPr lang="en-US"/>
        </a:p>
      </dgm:t>
    </dgm:pt>
    <dgm:pt modelId="{BEACB857-CEC3-47FE-8576-14FEF8E900CD}" type="sibTrans" cxnId="{E6687BB0-DEC5-4279-BA36-EDE1C64131C3}">
      <dgm:prSet/>
      <dgm:spPr/>
      <dgm:t>
        <a:bodyPr/>
        <a:lstStyle/>
        <a:p>
          <a:endParaRPr lang="en-US"/>
        </a:p>
      </dgm:t>
    </dgm:pt>
    <dgm:pt modelId="{C97CDE2B-1D6F-401C-B6F6-0E236768D183}" type="pres">
      <dgm:prSet presAssocID="{1DE761D2-1228-42FA-98AC-E3DC96539C35}" presName="root" presStyleCnt="0">
        <dgm:presLayoutVars>
          <dgm:dir/>
          <dgm:resizeHandles val="exact"/>
        </dgm:presLayoutVars>
      </dgm:prSet>
      <dgm:spPr/>
    </dgm:pt>
    <dgm:pt modelId="{5F2D953D-4FB3-4B12-ADB8-4F05C23AC1CA}" type="pres">
      <dgm:prSet presAssocID="{1DE761D2-1228-42FA-98AC-E3DC96539C35}" presName="container" presStyleCnt="0">
        <dgm:presLayoutVars>
          <dgm:dir/>
          <dgm:resizeHandles val="exact"/>
        </dgm:presLayoutVars>
      </dgm:prSet>
      <dgm:spPr/>
    </dgm:pt>
    <dgm:pt modelId="{D5094189-E2D8-4B59-9F1C-0E8577164FCD}" type="pres">
      <dgm:prSet presAssocID="{31D824C2-5061-47D7-9346-4B7C0EBC9298}" presName="compNode" presStyleCnt="0"/>
      <dgm:spPr/>
    </dgm:pt>
    <dgm:pt modelId="{2755284C-C6B8-4658-AB6A-C5876F224845}" type="pres">
      <dgm:prSet presAssocID="{31D824C2-5061-47D7-9346-4B7C0EBC9298}" presName="iconBgRect" presStyleLbl="bgShp" presStyleIdx="0" presStyleCnt="4"/>
      <dgm:spPr/>
    </dgm:pt>
    <dgm:pt modelId="{0269FE39-AD78-4131-98E0-D387CB8E9B5B}" type="pres">
      <dgm:prSet presAssocID="{31D824C2-5061-47D7-9346-4B7C0EBC929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</dgm:spPr>
    </dgm:pt>
    <dgm:pt modelId="{94B0565E-B075-499A-A265-94A9AC9D3063}" type="pres">
      <dgm:prSet presAssocID="{31D824C2-5061-47D7-9346-4B7C0EBC9298}" presName="spaceRect" presStyleCnt="0"/>
      <dgm:spPr/>
    </dgm:pt>
    <dgm:pt modelId="{E089638F-BE23-4D6D-98FB-6F44BC6A2C11}" type="pres">
      <dgm:prSet presAssocID="{31D824C2-5061-47D7-9346-4B7C0EBC9298}" presName="textRect" presStyleLbl="revTx" presStyleIdx="0" presStyleCnt="4">
        <dgm:presLayoutVars>
          <dgm:chMax val="1"/>
          <dgm:chPref val="1"/>
        </dgm:presLayoutVars>
      </dgm:prSet>
      <dgm:spPr/>
    </dgm:pt>
    <dgm:pt modelId="{34525B1E-6B63-4182-AB5D-3734315A50CD}" type="pres">
      <dgm:prSet presAssocID="{ECF65BA5-7E54-49FA-A590-55FC648AB3CD}" presName="sibTrans" presStyleLbl="sibTrans2D1" presStyleIdx="0" presStyleCnt="0"/>
      <dgm:spPr/>
    </dgm:pt>
    <dgm:pt modelId="{B0BB51C5-A1D5-4FEA-86BC-B97E6D9866A4}" type="pres">
      <dgm:prSet presAssocID="{8CA38E16-D955-40CF-AA91-9E7F65EE8928}" presName="compNode" presStyleCnt="0"/>
      <dgm:spPr/>
    </dgm:pt>
    <dgm:pt modelId="{536C8368-645D-4D4B-859D-1E922AF51118}" type="pres">
      <dgm:prSet presAssocID="{8CA38E16-D955-40CF-AA91-9E7F65EE8928}" presName="iconBgRect" presStyleLbl="bgShp" presStyleIdx="1" presStyleCnt="4"/>
      <dgm:spPr/>
    </dgm:pt>
    <dgm:pt modelId="{E6FC60C4-7281-4E2D-99F5-C28F392C0DE6}" type="pres">
      <dgm:prSet presAssocID="{8CA38E16-D955-40CF-AA91-9E7F65EE8928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C9BDC8F-4158-4A8A-8FC6-7950A994F094}" type="pres">
      <dgm:prSet presAssocID="{8CA38E16-D955-40CF-AA91-9E7F65EE8928}" presName="spaceRect" presStyleCnt="0"/>
      <dgm:spPr/>
    </dgm:pt>
    <dgm:pt modelId="{A9A5B616-151B-4AFC-B200-517963F79846}" type="pres">
      <dgm:prSet presAssocID="{8CA38E16-D955-40CF-AA91-9E7F65EE8928}" presName="textRect" presStyleLbl="revTx" presStyleIdx="1" presStyleCnt="4" custScaleX="108923">
        <dgm:presLayoutVars>
          <dgm:chMax val="1"/>
          <dgm:chPref val="1"/>
        </dgm:presLayoutVars>
      </dgm:prSet>
      <dgm:spPr/>
    </dgm:pt>
    <dgm:pt modelId="{7AA8DAFC-5024-4247-8C85-D9BE4747E185}" type="pres">
      <dgm:prSet presAssocID="{A9221115-8FE1-4840-AE28-C8DC4AFFD51B}" presName="sibTrans" presStyleLbl="sibTrans2D1" presStyleIdx="0" presStyleCnt="0"/>
      <dgm:spPr/>
    </dgm:pt>
    <dgm:pt modelId="{B0C4D161-46A2-4E30-9F63-2AA445094DE0}" type="pres">
      <dgm:prSet presAssocID="{1BBAD5A8-370C-4962-BE75-6ABA377510BC}" presName="compNode" presStyleCnt="0"/>
      <dgm:spPr/>
    </dgm:pt>
    <dgm:pt modelId="{E651034E-E4EB-4DD2-AD35-AA76708D70BD}" type="pres">
      <dgm:prSet presAssocID="{1BBAD5A8-370C-4962-BE75-6ABA377510BC}" presName="iconBgRect" presStyleLbl="bgShp" presStyleIdx="2" presStyleCnt="4" custLinFactY="100000" custLinFactNeighborX="3089" custLinFactNeighborY="126413"/>
      <dgm:spPr/>
    </dgm:pt>
    <dgm:pt modelId="{401BEDE1-E1AF-40FC-AA65-E84538080384}" type="pres">
      <dgm:prSet presAssocID="{1BBAD5A8-370C-4962-BE75-6ABA377510BC}" presName="iconRect" presStyleLbl="node1" presStyleIdx="2" presStyleCnt="4" custLinFactY="188315" custLinFactNeighborX="11054" custLinFactNeighborY="200000"/>
      <dgm:spPr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</dgm:spPr>
    </dgm:pt>
    <dgm:pt modelId="{8A887AC0-B4EB-4C7B-8005-0858F2269E1D}" type="pres">
      <dgm:prSet presAssocID="{1BBAD5A8-370C-4962-BE75-6ABA377510BC}" presName="spaceRect" presStyleCnt="0"/>
      <dgm:spPr/>
    </dgm:pt>
    <dgm:pt modelId="{014E95E6-9265-43CD-92E0-30178902E235}" type="pres">
      <dgm:prSet presAssocID="{1BBAD5A8-370C-4962-BE75-6ABA377510BC}" presName="textRect" presStyleLbl="revTx" presStyleIdx="2" presStyleCnt="4" custScaleX="132307">
        <dgm:presLayoutVars>
          <dgm:chMax val="1"/>
          <dgm:chPref val="1"/>
        </dgm:presLayoutVars>
      </dgm:prSet>
      <dgm:spPr/>
    </dgm:pt>
    <dgm:pt modelId="{FB326AE5-2132-48F5-AE15-2D8C44C35CE8}" type="pres">
      <dgm:prSet presAssocID="{A37B710A-F7ED-403C-AD93-6927ABF7B04E}" presName="sibTrans" presStyleLbl="sibTrans2D1" presStyleIdx="0" presStyleCnt="0"/>
      <dgm:spPr/>
    </dgm:pt>
    <dgm:pt modelId="{3EE2E907-0B72-48BD-84C9-98E92227C721}" type="pres">
      <dgm:prSet presAssocID="{4228D8CA-A0A6-4000-B8B8-5BBD005CD367}" presName="compNode" presStyleCnt="0"/>
      <dgm:spPr/>
    </dgm:pt>
    <dgm:pt modelId="{5D8E77FD-E6E5-437C-A7B5-14AD476C9AD5}" type="pres">
      <dgm:prSet presAssocID="{4228D8CA-A0A6-4000-B8B8-5BBD005CD367}" presName="iconBgRect" presStyleLbl="bgShp" presStyleIdx="3" presStyleCnt="4" custLinFactY="-100000" custLinFactNeighborX="3089" custLinFactNeighborY="-141302"/>
      <dgm:spPr/>
    </dgm:pt>
    <dgm:pt modelId="{030B8975-1D3C-46A2-A310-AE0A3E55D0B6}" type="pres">
      <dgm:prSet presAssocID="{4228D8CA-A0A6-4000-B8B8-5BBD005CD367}" presName="iconRect" presStyleLbl="node1" presStyleIdx="3" presStyleCnt="4" custLinFactY="-200000" custLinFactNeighborX="11054" custLinFactNeighborY="-20719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E82F968-36C5-4F6D-B5F3-B39FBC07D786}" type="pres">
      <dgm:prSet presAssocID="{4228D8CA-A0A6-4000-B8B8-5BBD005CD367}" presName="spaceRect" presStyleCnt="0"/>
      <dgm:spPr/>
    </dgm:pt>
    <dgm:pt modelId="{0116D010-6A22-4C0B-9C16-D02AF81FEFBE}" type="pres">
      <dgm:prSet presAssocID="{4228D8CA-A0A6-4000-B8B8-5BBD005CD367}" presName="textRect" presStyleLbl="revTx" presStyleIdx="3" presStyleCnt="4" custScaleX="119769">
        <dgm:presLayoutVars>
          <dgm:chMax val="1"/>
          <dgm:chPref val="1"/>
        </dgm:presLayoutVars>
      </dgm:prSet>
      <dgm:spPr/>
    </dgm:pt>
  </dgm:ptLst>
  <dgm:cxnLst>
    <dgm:cxn modelId="{C957AC12-D254-B74F-967C-CA994C23EB00}" type="presOf" srcId="{1DE761D2-1228-42FA-98AC-E3DC96539C35}" destId="{C97CDE2B-1D6F-401C-B6F6-0E236768D183}" srcOrd="0" destOrd="0" presId="urn:microsoft.com/office/officeart/2018/2/layout/IconCircleList"/>
    <dgm:cxn modelId="{D696C641-DA9A-C64A-A9F6-A88EE0613619}" type="presOf" srcId="{ECF65BA5-7E54-49FA-A590-55FC648AB3CD}" destId="{34525B1E-6B63-4182-AB5D-3734315A50CD}" srcOrd="0" destOrd="0" presId="urn:microsoft.com/office/officeart/2018/2/layout/IconCircleList"/>
    <dgm:cxn modelId="{E1D1D451-AE23-A545-8A29-EF6098B07CA7}" type="presOf" srcId="{A9221115-8FE1-4840-AE28-C8DC4AFFD51B}" destId="{7AA8DAFC-5024-4247-8C85-D9BE4747E185}" srcOrd="0" destOrd="0" presId="urn:microsoft.com/office/officeart/2018/2/layout/IconCircleList"/>
    <dgm:cxn modelId="{8DE5997F-8399-41CD-8048-68E15BF268AE}" srcId="{1DE761D2-1228-42FA-98AC-E3DC96539C35}" destId="{8CA38E16-D955-40CF-AA91-9E7F65EE8928}" srcOrd="1" destOrd="0" parTransId="{C677B0FD-4629-4109-8705-CE9371AF3A80}" sibTransId="{A9221115-8FE1-4840-AE28-C8DC4AFFD51B}"/>
    <dgm:cxn modelId="{ED5B7289-A8EC-5C40-B03A-3F5862155A28}" type="presOf" srcId="{1BBAD5A8-370C-4962-BE75-6ABA377510BC}" destId="{014E95E6-9265-43CD-92E0-30178902E235}" srcOrd="0" destOrd="0" presId="urn:microsoft.com/office/officeart/2018/2/layout/IconCircleList"/>
    <dgm:cxn modelId="{722A0199-B0CA-D34E-A36A-B6E3F83AE713}" type="presOf" srcId="{8CA38E16-D955-40CF-AA91-9E7F65EE8928}" destId="{A9A5B616-151B-4AFC-B200-517963F79846}" srcOrd="0" destOrd="0" presId="urn:microsoft.com/office/officeart/2018/2/layout/IconCircleList"/>
    <dgm:cxn modelId="{74240E9F-B385-CA49-B67F-37EA43E3F76C}" type="presOf" srcId="{4228D8CA-A0A6-4000-B8B8-5BBD005CD367}" destId="{0116D010-6A22-4C0B-9C16-D02AF81FEFBE}" srcOrd="0" destOrd="0" presId="urn:microsoft.com/office/officeart/2018/2/layout/IconCircleList"/>
    <dgm:cxn modelId="{341BC0A7-A0F5-D242-8B1B-8876F9F9934A}" type="presOf" srcId="{31D824C2-5061-47D7-9346-4B7C0EBC9298}" destId="{E089638F-BE23-4D6D-98FB-6F44BC6A2C11}" srcOrd="0" destOrd="0" presId="urn:microsoft.com/office/officeart/2018/2/layout/IconCircleList"/>
    <dgm:cxn modelId="{E6687BB0-DEC5-4279-BA36-EDE1C64131C3}" srcId="{1DE761D2-1228-42FA-98AC-E3DC96539C35}" destId="{4228D8CA-A0A6-4000-B8B8-5BBD005CD367}" srcOrd="3" destOrd="0" parTransId="{B79D98C1-BDE0-4E7A-BFBD-C5B43665D478}" sibTransId="{BEACB857-CEC3-47FE-8576-14FEF8E900CD}"/>
    <dgm:cxn modelId="{5F59BFB2-9091-0649-82E2-10E60885C25C}" type="presOf" srcId="{A37B710A-F7ED-403C-AD93-6927ABF7B04E}" destId="{FB326AE5-2132-48F5-AE15-2D8C44C35CE8}" srcOrd="0" destOrd="0" presId="urn:microsoft.com/office/officeart/2018/2/layout/IconCircleList"/>
    <dgm:cxn modelId="{6F7E9DB3-527A-44D1-9C59-91B7186DF461}" srcId="{1DE761D2-1228-42FA-98AC-E3DC96539C35}" destId="{1BBAD5A8-370C-4962-BE75-6ABA377510BC}" srcOrd="2" destOrd="0" parTransId="{51622052-4663-44F3-BA1A-D6C40FC9F19E}" sibTransId="{A37B710A-F7ED-403C-AD93-6927ABF7B04E}"/>
    <dgm:cxn modelId="{732BB0B9-360A-44B4-A6F7-319AACF4683F}" srcId="{1DE761D2-1228-42FA-98AC-E3DC96539C35}" destId="{31D824C2-5061-47D7-9346-4B7C0EBC9298}" srcOrd="0" destOrd="0" parTransId="{48EFC9C0-F1F8-4502-AD4D-3828AFA32E00}" sibTransId="{ECF65BA5-7E54-49FA-A590-55FC648AB3CD}"/>
    <dgm:cxn modelId="{D2E0C9ED-E0DF-9B45-9B9C-368653471719}" type="presParOf" srcId="{C97CDE2B-1D6F-401C-B6F6-0E236768D183}" destId="{5F2D953D-4FB3-4B12-ADB8-4F05C23AC1CA}" srcOrd="0" destOrd="0" presId="urn:microsoft.com/office/officeart/2018/2/layout/IconCircleList"/>
    <dgm:cxn modelId="{B9353343-AA3B-4A4A-90C1-2D662DF58C7F}" type="presParOf" srcId="{5F2D953D-4FB3-4B12-ADB8-4F05C23AC1CA}" destId="{D5094189-E2D8-4B59-9F1C-0E8577164FCD}" srcOrd="0" destOrd="0" presId="urn:microsoft.com/office/officeart/2018/2/layout/IconCircleList"/>
    <dgm:cxn modelId="{4D4A9FFA-35A2-3445-9AB8-337470C17ABB}" type="presParOf" srcId="{D5094189-E2D8-4B59-9F1C-0E8577164FCD}" destId="{2755284C-C6B8-4658-AB6A-C5876F224845}" srcOrd="0" destOrd="0" presId="urn:microsoft.com/office/officeart/2018/2/layout/IconCircleList"/>
    <dgm:cxn modelId="{9684FA42-E059-E84E-8F80-5FF32832C59D}" type="presParOf" srcId="{D5094189-E2D8-4B59-9F1C-0E8577164FCD}" destId="{0269FE39-AD78-4131-98E0-D387CB8E9B5B}" srcOrd="1" destOrd="0" presId="urn:microsoft.com/office/officeart/2018/2/layout/IconCircleList"/>
    <dgm:cxn modelId="{4FB5F908-CDDB-1F4E-9FFF-9F598A4838CE}" type="presParOf" srcId="{D5094189-E2D8-4B59-9F1C-0E8577164FCD}" destId="{94B0565E-B075-499A-A265-94A9AC9D3063}" srcOrd="2" destOrd="0" presId="urn:microsoft.com/office/officeart/2018/2/layout/IconCircleList"/>
    <dgm:cxn modelId="{2FDE7CB5-154E-E540-A457-DB1BC782B4BD}" type="presParOf" srcId="{D5094189-E2D8-4B59-9F1C-0E8577164FCD}" destId="{E089638F-BE23-4D6D-98FB-6F44BC6A2C11}" srcOrd="3" destOrd="0" presId="urn:microsoft.com/office/officeart/2018/2/layout/IconCircleList"/>
    <dgm:cxn modelId="{A7E2CF97-76D9-464E-B415-0802963156C2}" type="presParOf" srcId="{5F2D953D-4FB3-4B12-ADB8-4F05C23AC1CA}" destId="{34525B1E-6B63-4182-AB5D-3734315A50CD}" srcOrd="1" destOrd="0" presId="urn:microsoft.com/office/officeart/2018/2/layout/IconCircleList"/>
    <dgm:cxn modelId="{883473F4-8881-FB46-A7FC-205CDBEA9ABB}" type="presParOf" srcId="{5F2D953D-4FB3-4B12-ADB8-4F05C23AC1CA}" destId="{B0BB51C5-A1D5-4FEA-86BC-B97E6D9866A4}" srcOrd="2" destOrd="0" presId="urn:microsoft.com/office/officeart/2018/2/layout/IconCircleList"/>
    <dgm:cxn modelId="{8E661BB0-94A5-B14E-8DD3-2CB3531972D9}" type="presParOf" srcId="{B0BB51C5-A1D5-4FEA-86BC-B97E6D9866A4}" destId="{536C8368-645D-4D4B-859D-1E922AF51118}" srcOrd="0" destOrd="0" presId="urn:microsoft.com/office/officeart/2018/2/layout/IconCircleList"/>
    <dgm:cxn modelId="{6B715CD8-A02A-FB4F-93D9-0DF1AF54088F}" type="presParOf" srcId="{B0BB51C5-A1D5-4FEA-86BC-B97E6D9866A4}" destId="{E6FC60C4-7281-4E2D-99F5-C28F392C0DE6}" srcOrd="1" destOrd="0" presId="urn:microsoft.com/office/officeart/2018/2/layout/IconCircleList"/>
    <dgm:cxn modelId="{5348F4D6-24A1-604D-A381-5E20168332C7}" type="presParOf" srcId="{B0BB51C5-A1D5-4FEA-86BC-B97E6D9866A4}" destId="{1C9BDC8F-4158-4A8A-8FC6-7950A994F094}" srcOrd="2" destOrd="0" presId="urn:microsoft.com/office/officeart/2018/2/layout/IconCircleList"/>
    <dgm:cxn modelId="{45FC986C-9AC8-9946-B704-44DA11968692}" type="presParOf" srcId="{B0BB51C5-A1D5-4FEA-86BC-B97E6D9866A4}" destId="{A9A5B616-151B-4AFC-B200-517963F79846}" srcOrd="3" destOrd="0" presId="urn:microsoft.com/office/officeart/2018/2/layout/IconCircleList"/>
    <dgm:cxn modelId="{555670C8-DA95-A748-88D3-8287E4F50021}" type="presParOf" srcId="{5F2D953D-4FB3-4B12-ADB8-4F05C23AC1CA}" destId="{7AA8DAFC-5024-4247-8C85-D9BE4747E185}" srcOrd="3" destOrd="0" presId="urn:microsoft.com/office/officeart/2018/2/layout/IconCircleList"/>
    <dgm:cxn modelId="{756C4334-D975-8A46-A745-60006E3F36CA}" type="presParOf" srcId="{5F2D953D-4FB3-4B12-ADB8-4F05C23AC1CA}" destId="{B0C4D161-46A2-4E30-9F63-2AA445094DE0}" srcOrd="4" destOrd="0" presId="urn:microsoft.com/office/officeart/2018/2/layout/IconCircleList"/>
    <dgm:cxn modelId="{839C2F4F-46D8-6F47-9FA8-6B2DE6260F37}" type="presParOf" srcId="{B0C4D161-46A2-4E30-9F63-2AA445094DE0}" destId="{E651034E-E4EB-4DD2-AD35-AA76708D70BD}" srcOrd="0" destOrd="0" presId="urn:microsoft.com/office/officeart/2018/2/layout/IconCircleList"/>
    <dgm:cxn modelId="{09C576C7-484B-7B42-9495-BB0E7DA95D62}" type="presParOf" srcId="{B0C4D161-46A2-4E30-9F63-2AA445094DE0}" destId="{401BEDE1-E1AF-40FC-AA65-E84538080384}" srcOrd="1" destOrd="0" presId="urn:microsoft.com/office/officeart/2018/2/layout/IconCircleList"/>
    <dgm:cxn modelId="{1118A69E-10F0-CD42-AF74-484F09F416FE}" type="presParOf" srcId="{B0C4D161-46A2-4E30-9F63-2AA445094DE0}" destId="{8A887AC0-B4EB-4C7B-8005-0858F2269E1D}" srcOrd="2" destOrd="0" presId="urn:microsoft.com/office/officeart/2018/2/layout/IconCircleList"/>
    <dgm:cxn modelId="{AE6192A2-E589-004E-8729-97869238C929}" type="presParOf" srcId="{B0C4D161-46A2-4E30-9F63-2AA445094DE0}" destId="{014E95E6-9265-43CD-92E0-30178902E235}" srcOrd="3" destOrd="0" presId="urn:microsoft.com/office/officeart/2018/2/layout/IconCircleList"/>
    <dgm:cxn modelId="{C1FE3930-7C20-B04E-8958-5A15AA76BFB9}" type="presParOf" srcId="{5F2D953D-4FB3-4B12-ADB8-4F05C23AC1CA}" destId="{FB326AE5-2132-48F5-AE15-2D8C44C35CE8}" srcOrd="5" destOrd="0" presId="urn:microsoft.com/office/officeart/2018/2/layout/IconCircleList"/>
    <dgm:cxn modelId="{88D285E0-CB35-DB48-93A2-F1BED9451314}" type="presParOf" srcId="{5F2D953D-4FB3-4B12-ADB8-4F05C23AC1CA}" destId="{3EE2E907-0B72-48BD-84C9-98E92227C721}" srcOrd="6" destOrd="0" presId="urn:microsoft.com/office/officeart/2018/2/layout/IconCircleList"/>
    <dgm:cxn modelId="{250AFDD5-C328-3847-85AE-6E140484498E}" type="presParOf" srcId="{3EE2E907-0B72-48BD-84C9-98E92227C721}" destId="{5D8E77FD-E6E5-437C-A7B5-14AD476C9AD5}" srcOrd="0" destOrd="0" presId="urn:microsoft.com/office/officeart/2018/2/layout/IconCircleList"/>
    <dgm:cxn modelId="{A3CD5DAC-255E-4C4A-944A-B55F5A11DAA6}" type="presParOf" srcId="{3EE2E907-0B72-48BD-84C9-98E92227C721}" destId="{030B8975-1D3C-46A2-A310-AE0A3E55D0B6}" srcOrd="1" destOrd="0" presId="urn:microsoft.com/office/officeart/2018/2/layout/IconCircleList"/>
    <dgm:cxn modelId="{31D73001-6249-B147-A8B1-1BA316ABD614}" type="presParOf" srcId="{3EE2E907-0B72-48BD-84C9-98E92227C721}" destId="{6E82F968-36C5-4F6D-B5F3-B39FBC07D786}" srcOrd="2" destOrd="0" presId="urn:microsoft.com/office/officeart/2018/2/layout/IconCircleList"/>
    <dgm:cxn modelId="{90A532AB-5FBD-2044-9102-D7A85E89881E}" type="presParOf" srcId="{3EE2E907-0B72-48BD-84C9-98E92227C721}" destId="{0116D010-6A22-4C0B-9C16-D02AF81FEFB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5284C-C6B8-4658-AB6A-C5876F224845}">
      <dsp:nvSpPr>
        <dsp:cNvPr id="0" name=""/>
        <dsp:cNvSpPr/>
      </dsp:nvSpPr>
      <dsp:spPr>
        <a:xfrm>
          <a:off x="15927" y="595920"/>
          <a:ext cx="720903" cy="7209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69FE39-AD78-4131-98E0-D387CB8E9B5B}">
      <dsp:nvSpPr>
        <dsp:cNvPr id="0" name=""/>
        <dsp:cNvSpPr/>
      </dsp:nvSpPr>
      <dsp:spPr>
        <a:xfrm>
          <a:off x="167316" y="747310"/>
          <a:ext cx="418124" cy="418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9638F-BE23-4D6D-98FB-6F44BC6A2C11}">
      <dsp:nvSpPr>
        <dsp:cNvPr id="0" name=""/>
        <dsp:cNvSpPr/>
      </dsp:nvSpPr>
      <dsp:spPr>
        <a:xfrm>
          <a:off x="891310" y="595920"/>
          <a:ext cx="1699273" cy="720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Когнитивный статус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891310" y="595920"/>
        <a:ext cx="1699273" cy="720903"/>
      </dsp:txXfrm>
    </dsp:sp>
    <dsp:sp modelId="{536C8368-645D-4D4B-859D-1E922AF51118}">
      <dsp:nvSpPr>
        <dsp:cNvPr id="0" name=""/>
        <dsp:cNvSpPr/>
      </dsp:nvSpPr>
      <dsp:spPr>
        <a:xfrm>
          <a:off x="15927" y="2180876"/>
          <a:ext cx="720903" cy="7209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FC60C4-7281-4E2D-99F5-C28F392C0DE6}">
      <dsp:nvSpPr>
        <dsp:cNvPr id="0" name=""/>
        <dsp:cNvSpPr/>
      </dsp:nvSpPr>
      <dsp:spPr>
        <a:xfrm>
          <a:off x="167316" y="2332265"/>
          <a:ext cx="418124" cy="41812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A5B616-151B-4AFC-B200-517963F79846}">
      <dsp:nvSpPr>
        <dsp:cNvPr id="0" name=""/>
        <dsp:cNvSpPr/>
      </dsp:nvSpPr>
      <dsp:spPr>
        <a:xfrm>
          <a:off x="815497" y="2180876"/>
          <a:ext cx="1850899" cy="720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Индивидуально компенсированные соматические заболевания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815497" y="2180876"/>
        <a:ext cx="1850899" cy="720903"/>
      </dsp:txXfrm>
    </dsp:sp>
    <dsp:sp modelId="{E651034E-E4EB-4DD2-AD35-AA76708D70BD}">
      <dsp:nvSpPr>
        <dsp:cNvPr id="0" name=""/>
        <dsp:cNvSpPr/>
      </dsp:nvSpPr>
      <dsp:spPr>
        <a:xfrm>
          <a:off x="15927" y="3765831"/>
          <a:ext cx="720903" cy="7209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1BEDE1-E1AF-40FC-AA65-E84538080384}">
      <dsp:nvSpPr>
        <dsp:cNvPr id="0" name=""/>
        <dsp:cNvSpPr/>
      </dsp:nvSpPr>
      <dsp:spPr>
        <a:xfrm>
          <a:off x="167316" y="3917221"/>
          <a:ext cx="418124" cy="418124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E95E6-9265-43CD-92E0-30178902E235}">
      <dsp:nvSpPr>
        <dsp:cNvPr id="0" name=""/>
        <dsp:cNvSpPr/>
      </dsp:nvSpPr>
      <dsp:spPr>
        <a:xfrm>
          <a:off x="891310" y="3765831"/>
          <a:ext cx="1699273" cy="720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Отсутствие сенсорных дефицитов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891310" y="3765831"/>
        <a:ext cx="1699273" cy="720903"/>
      </dsp:txXfrm>
    </dsp:sp>
    <dsp:sp modelId="{5D8E77FD-E6E5-437C-A7B5-14AD476C9AD5}">
      <dsp:nvSpPr>
        <dsp:cNvPr id="0" name=""/>
        <dsp:cNvSpPr/>
      </dsp:nvSpPr>
      <dsp:spPr>
        <a:xfrm>
          <a:off x="2886669" y="3765831"/>
          <a:ext cx="720903" cy="7209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0B8975-1D3C-46A2-A310-AE0A3E55D0B6}">
      <dsp:nvSpPr>
        <dsp:cNvPr id="0" name=""/>
        <dsp:cNvSpPr/>
      </dsp:nvSpPr>
      <dsp:spPr>
        <a:xfrm>
          <a:off x="3038059" y="3917221"/>
          <a:ext cx="418124" cy="418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16D010-6A22-4C0B-9C16-D02AF81FEFBE}">
      <dsp:nvSpPr>
        <dsp:cNvPr id="0" name=""/>
        <dsp:cNvSpPr/>
      </dsp:nvSpPr>
      <dsp:spPr>
        <a:xfrm>
          <a:off x="3762052" y="3765831"/>
          <a:ext cx="1699273" cy="720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Возможность самостоятельного передвижения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762052" y="3765831"/>
        <a:ext cx="1699273" cy="7209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5284C-C6B8-4658-AB6A-C5876F224845}">
      <dsp:nvSpPr>
        <dsp:cNvPr id="0" name=""/>
        <dsp:cNvSpPr/>
      </dsp:nvSpPr>
      <dsp:spPr>
        <a:xfrm>
          <a:off x="397769" y="18150"/>
          <a:ext cx="614097" cy="6140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69FE39-AD78-4131-98E0-D387CB8E9B5B}">
      <dsp:nvSpPr>
        <dsp:cNvPr id="0" name=""/>
        <dsp:cNvSpPr/>
      </dsp:nvSpPr>
      <dsp:spPr>
        <a:xfrm>
          <a:off x="526729" y="147110"/>
          <a:ext cx="356176" cy="3561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9638F-BE23-4D6D-98FB-6F44BC6A2C11}">
      <dsp:nvSpPr>
        <dsp:cNvPr id="0" name=""/>
        <dsp:cNvSpPr/>
      </dsp:nvSpPr>
      <dsp:spPr>
        <a:xfrm>
          <a:off x="1143458" y="18150"/>
          <a:ext cx="1447515" cy="61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</a:rPr>
            <a:t>Когнитивный статус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1143458" y="18150"/>
        <a:ext cx="1447515" cy="614097"/>
      </dsp:txXfrm>
    </dsp:sp>
    <dsp:sp modelId="{536C8368-645D-4D4B-859D-1E922AF51118}">
      <dsp:nvSpPr>
        <dsp:cNvPr id="0" name=""/>
        <dsp:cNvSpPr/>
      </dsp:nvSpPr>
      <dsp:spPr>
        <a:xfrm>
          <a:off x="397769" y="1497058"/>
          <a:ext cx="614097" cy="6140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FC60C4-7281-4E2D-99F5-C28F392C0DE6}">
      <dsp:nvSpPr>
        <dsp:cNvPr id="0" name=""/>
        <dsp:cNvSpPr/>
      </dsp:nvSpPr>
      <dsp:spPr>
        <a:xfrm>
          <a:off x="526729" y="1626019"/>
          <a:ext cx="356176" cy="3561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A5B616-151B-4AFC-B200-517963F79846}">
      <dsp:nvSpPr>
        <dsp:cNvPr id="0" name=""/>
        <dsp:cNvSpPr/>
      </dsp:nvSpPr>
      <dsp:spPr>
        <a:xfrm>
          <a:off x="1078878" y="1497058"/>
          <a:ext cx="1576677" cy="61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Индивидуально компенсированные соматические заболевания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078878" y="1497058"/>
        <a:ext cx="1576677" cy="614097"/>
      </dsp:txXfrm>
    </dsp:sp>
    <dsp:sp modelId="{E651034E-E4EB-4DD2-AD35-AA76708D70BD}">
      <dsp:nvSpPr>
        <dsp:cNvPr id="0" name=""/>
        <dsp:cNvSpPr/>
      </dsp:nvSpPr>
      <dsp:spPr>
        <a:xfrm>
          <a:off x="416738" y="4366364"/>
          <a:ext cx="614097" cy="6140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1BEDE1-E1AF-40FC-AA65-E84538080384}">
      <dsp:nvSpPr>
        <dsp:cNvPr id="0" name=""/>
        <dsp:cNvSpPr/>
      </dsp:nvSpPr>
      <dsp:spPr>
        <a:xfrm>
          <a:off x="566101" y="4488014"/>
          <a:ext cx="356176" cy="356176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4E95E6-9265-43CD-92E0-30178902E235}">
      <dsp:nvSpPr>
        <dsp:cNvPr id="0" name=""/>
        <dsp:cNvSpPr/>
      </dsp:nvSpPr>
      <dsp:spPr>
        <a:xfrm>
          <a:off x="909634" y="2975967"/>
          <a:ext cx="1915164" cy="61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Возможность</a:t>
          </a:r>
          <a:r>
            <a:rPr lang="ru-RU" sz="1600" b="1" kern="1200" baseline="0" dirty="0">
              <a:solidFill>
                <a:schemeClr val="tx1"/>
              </a:solidFill>
            </a:rPr>
            <a:t> самостоятельного передвижения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909634" y="2975967"/>
        <a:ext cx="1915164" cy="614097"/>
      </dsp:txXfrm>
    </dsp:sp>
    <dsp:sp modelId="{5D8E77FD-E6E5-437C-A7B5-14AD476C9AD5}">
      <dsp:nvSpPr>
        <dsp:cNvPr id="0" name=""/>
        <dsp:cNvSpPr/>
      </dsp:nvSpPr>
      <dsp:spPr>
        <a:xfrm>
          <a:off x="416738" y="2973046"/>
          <a:ext cx="614097" cy="61409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0B8975-1D3C-46A2-A310-AE0A3E55D0B6}">
      <dsp:nvSpPr>
        <dsp:cNvPr id="0" name=""/>
        <dsp:cNvSpPr/>
      </dsp:nvSpPr>
      <dsp:spPr>
        <a:xfrm>
          <a:off x="566101" y="3133514"/>
          <a:ext cx="356176" cy="3561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16D010-6A22-4C0B-9C16-D02AF81FEFBE}">
      <dsp:nvSpPr>
        <dsp:cNvPr id="0" name=""/>
        <dsp:cNvSpPr/>
      </dsp:nvSpPr>
      <dsp:spPr>
        <a:xfrm>
          <a:off x="1000379" y="4454876"/>
          <a:ext cx="1733674" cy="61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Отсутствие сенсорных дефицитов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1000379" y="4454876"/>
        <a:ext cx="1733674" cy="614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288BE-4267-B34A-966D-214908DF66BB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F8235-CFA9-EE4B-BDCC-9E15AC302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DFC42-8690-451D-8F86-B226ED0F427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6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7C8FA6-FFFF-498D-964A-260C3ACEE79B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8484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dirty="0"/>
              <a:t>Применение препаратов для внутримышечного введения может сопровождаться развитием местных побочных реакций в месте инъекции. Правильная техника инъекций снижает частоту местных побочных эффектов</a:t>
            </a:r>
            <a:endParaRPr lang="en-US" altLang="en-US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75EC3D-6C25-4315-995A-0308AD885D63}" type="slidenum">
              <a:rPr lang="en-US" altLang="en-US" sz="1200" b="0"/>
              <a:pPr/>
              <a:t>71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298470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F8235-CFA9-EE4B-BDCC-9E15AC30227D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3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DFC42-8690-451D-8F86-B226ED0F427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92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EBA496A9-0BF8-D442-8DF2-D886A5CE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D1733E8-17AF-8E4B-B2AD-B5AB9FFF930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ru-RU">
                <a:latin typeface="Arial" panose="020B0604020202020204" pitchFamily="34" charset="0"/>
                <a:ea typeface="msgothic" charset="0"/>
                <a:cs typeface="msgothic" charset="0"/>
              </a:rPr>
              <a:t>Determinants of death on multivariable analysis (all p&lt;0.0001). *Reference is absent disease or condition.</a:t>
            </a:r>
          </a:p>
        </p:txBody>
      </p:sp>
    </p:spTree>
    <p:extLst>
      <p:ext uri="{BB962C8B-B14F-4D97-AF65-F5344CB8AC3E}">
        <p14:creationId xmlns:p14="http://schemas.microsoft.com/office/powerpoint/2010/main" val="12252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6C3D6-D41A-EE46-BF09-DF5D7649294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8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Существует два понятия — </a:t>
            </a:r>
            <a:r>
              <a:rPr lang="ru-RU" b="1" dirty="0" err="1"/>
              <a:t>железодефицит</a:t>
            </a:r>
            <a:r>
              <a:rPr lang="ru-RU" dirty="0"/>
              <a:t> и </a:t>
            </a:r>
            <a:r>
              <a:rPr lang="ru-RU" b="1" dirty="0"/>
              <a:t>анемия</a:t>
            </a:r>
            <a:r>
              <a:rPr lang="ru-RU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Железодефицит</a:t>
            </a:r>
            <a:r>
              <a:rPr lang="ru-RU" dirty="0"/>
              <a:t> — это постепенное истощение запасов железа в организме, а железодефицитная</a:t>
            </a:r>
            <a:r>
              <a:rPr lang="ru-RU" baseline="0" dirty="0"/>
              <a:t> анемия </a:t>
            </a:r>
            <a:r>
              <a:rPr lang="ru-RU" dirty="0"/>
              <a:t>анемия, которая</a:t>
            </a:r>
            <a:r>
              <a:rPr lang="ru-RU" baseline="0" dirty="0"/>
              <a:t> проявляется снижением уровня гемоглобина - </a:t>
            </a:r>
            <a:r>
              <a:rPr lang="ru-RU" dirty="0"/>
              <a:t> это крайнее проявление </a:t>
            </a:r>
            <a:r>
              <a:rPr lang="ru-RU" dirty="0" err="1"/>
              <a:t>железодефицита</a:t>
            </a:r>
            <a:r>
              <a:rPr lang="ru-RU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Анемии предшествует длительный период латентного дефицита железа, который определяется снижением уровня </a:t>
            </a:r>
            <a:r>
              <a:rPr lang="ru-RU" dirty="0" err="1"/>
              <a:t>ферритина</a:t>
            </a:r>
            <a:r>
              <a:rPr lang="ru-RU" dirty="0"/>
              <a:t> в крови.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данной схеме на слайде наглядно представлен постепенный</a:t>
            </a:r>
            <a:r>
              <a:rPr lang="ru-RU" baseline="0" dirty="0"/>
              <a:t> процесс развития </a:t>
            </a:r>
            <a:r>
              <a:rPr lang="ru-RU" baseline="0" dirty="0" err="1"/>
              <a:t>железодефицита</a:t>
            </a:r>
            <a:r>
              <a:rPr lang="ru-RU" baseline="0" dirty="0"/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Когда нарушается баланс железа в организме и его перерасход превышает поступление, сперва истощается депо железа в организме (</a:t>
            </a:r>
            <a:r>
              <a:rPr lang="ru-RU" baseline="0" dirty="0" err="1"/>
              <a:t>ферритин</a:t>
            </a:r>
            <a:r>
              <a:rPr lang="ru-RU" baseline="0" dirty="0"/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При латентном дефиците железа, когда депо железа уже опустошено, происходит постепенное истощение показателей транспортного железа крови (</a:t>
            </a:r>
            <a:r>
              <a:rPr lang="ru-RU" baseline="0" dirty="0" err="1"/>
              <a:t>трансферрин</a:t>
            </a:r>
            <a:r>
              <a:rPr lang="ru-RU" baseline="0" dirty="0"/>
              <a:t>), однако уровень гемоглобина еще в норме! То есть только по одному общему анализу крови данное состояние диагностировать нельзя. Однако в купе с клинической картиной (развивается тканевой </a:t>
            </a:r>
            <a:r>
              <a:rPr lang="ru-RU" baseline="0" dirty="0" err="1"/>
              <a:t>сидеропенический</a:t>
            </a:r>
            <a:r>
              <a:rPr lang="ru-RU" baseline="0" dirty="0"/>
              <a:t> синдром) можно заподозрить латентный дефицит железа. Это уже заболевание, которое кодируется по МКБ-10, и которое требует немедленного лечения.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Когда депо полностью истощается,</a:t>
            </a:r>
            <a:r>
              <a:rPr lang="ru-RU" baseline="0" dirty="0"/>
              <a:t> развивается анемия в виде снижение уровня гемоглобина.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74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F8235-CFA9-EE4B-BDCC-9E15AC30227D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6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25BB0A-C024-4227-B2A0-7CA0F0DEE2FA}" type="slidenum">
              <a:rPr lang="ru-RU">
                <a:solidFill>
                  <a:srgbClr val="000000"/>
                </a:solidFill>
                <a:latin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72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мета-анализа </a:t>
            </a:r>
            <a:r>
              <a:rPr kumimoji="0" lang="ru-RU" sz="1200" b="0" i="0" u="none" strike="noStrike" kern="1200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Тоблли</a:t>
            </a:r>
            <a:r>
              <a:rPr kumimoji="0" lang="ru-RU" sz="1200" b="0" i="0" u="none" strike="noStrike" kern="1200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также разницы между скоростью повышения уровня </a:t>
            </a:r>
            <a:r>
              <a:rPr kumimoji="0" lang="en-US" sz="1200" b="0" i="0" u="none" strike="noStrike" kern="1200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Hb </a:t>
            </a:r>
            <a:r>
              <a:rPr kumimoji="0" lang="ru-RU" sz="1200" b="0" i="0" u="none" strike="noStrike" kern="1200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применении  солевых препаратов и препарата железа-3 гидроксид </a:t>
            </a:r>
            <a:r>
              <a:rPr kumimoji="0" lang="ru-RU" sz="1200" b="0" i="0" u="none" strike="noStrike" kern="1200" cap="none" normalizeH="0" baseline="0" dirty="0" err="1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полимальтозата</a:t>
            </a:r>
            <a:r>
              <a:rPr kumimoji="0" lang="ru-RU" sz="1200" b="0" i="0" u="none" strike="noStrike" kern="1200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нет.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8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Значительно более крупное исследование также подтверждает лучшую переносимость железа 3 гидроксид-</a:t>
            </a:r>
            <a:r>
              <a:rPr lang="ru-RU" baseline="0" dirty="0" err="1"/>
              <a:t>полимальтозного</a:t>
            </a:r>
            <a:r>
              <a:rPr lang="ru-RU" baseline="0" dirty="0"/>
              <a:t> комплекса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3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2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4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0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5F53E2FD-BB99-49D1-8971-5439A91E7B18}" type="datetimeFigureOut">
              <a:rPr lang="ru-RU">
                <a:solidFill>
                  <a:srgbClr val="000000"/>
                </a:solidFill>
              </a:rPr>
              <a:pPr/>
              <a:t>28.05.2019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6032FB68-9094-48C9-B5BA-1AC935D5C9C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88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0"/>
            <a:ext cx="1508760" cy="6858000"/>
          </a:xfrm>
          <a:prstGeom prst="rect">
            <a:avLst/>
          </a:prstGeom>
        </p:spPr>
      </p:pic>
      <p:sp>
        <p:nvSpPr>
          <p:cNvPr id="18" name="Picture Placehold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85800" y="457200"/>
            <a:ext cx="7770813" cy="379476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5000"/>
              <a:buFont typeface="Arial" pitchFamily="34" charset="0"/>
              <a:buNone/>
              <a:tabLst>
                <a:tab pos="3998913" algn="r"/>
                <a:tab pos="8229600" algn="r"/>
              </a:tabLst>
              <a:defRPr sz="1200"/>
            </a:lvl1pPr>
          </a:lstStyle>
          <a:p>
            <a:r>
              <a:rPr lang="en-US" dirty="0"/>
              <a:t>Insert picture. Get approved pictures at http://www.novartisbrandlab.com/resources/library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65960" y="4389120"/>
            <a:ext cx="6490654" cy="960120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965958" y="5440680"/>
            <a:ext cx="43434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8" name="Straight Connector 7"/>
            <p:cNvCxnSpPr/>
            <p:nvPr userDrawn="1"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6916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9144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914400"/>
            <a:ext cx="1965960" cy="777240"/>
          </a:xfrm>
          <a:solidFill>
            <a:schemeClr val="accent4"/>
          </a:solidFill>
        </p:spPr>
        <p:txBody>
          <a:bodyPr lIns="274320" tIns="91440" rIns="91440" bIns="9144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Novartis Oncology Franchise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357792202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2438" indent="-452438">
              <a:buSzPct val="100000"/>
              <a:buFont typeface="+mj-lt"/>
              <a:buAutoNum type="arabicPeriod"/>
              <a:defRPr/>
            </a:lvl1pPr>
            <a:lvl2pPr marL="684213" indent="-231775">
              <a:defRPr/>
            </a:lvl2pPr>
            <a:lvl3pPr marL="914400" indent="-230188">
              <a:defRPr/>
            </a:lvl3pPr>
            <a:lvl4pPr marL="1146175" indent="-231775">
              <a:defRPr/>
            </a:lvl4pPr>
            <a:lvl5pPr marL="1368425" indent="-22225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574012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670407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" y="0"/>
            <a:ext cx="150876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1965959" y="2331720"/>
            <a:ext cx="6492241" cy="228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dirty="0"/>
              <a:t>Thank</a:t>
            </a:r>
            <a:r>
              <a:rPr lang="en-US" baseline="0" dirty="0"/>
              <a:t> you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508857" y="-137160"/>
            <a:ext cx="6949343" cy="7132320"/>
            <a:chOff x="1508857" y="-137160"/>
            <a:chExt cx="6949343" cy="7132320"/>
          </a:xfrm>
        </p:grpSpPr>
        <p:cxnSp>
          <p:nvCxnSpPr>
            <p:cNvPr id="19" name="Straight Connector 18"/>
            <p:cNvCxnSpPr/>
            <p:nvPr userDrawn="1"/>
          </p:nvCxnSpPr>
          <p:spPr>
            <a:xfrm flipV="1">
              <a:off x="1508857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508857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V="1">
              <a:off x="19659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V="1">
              <a:off x="19659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7720476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6BA91-D5EE-4661-B283-73BA2FB21AE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5952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2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2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8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2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79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823C245E-19FE-EC47-8A9D-790B3C46C3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42900"/>
              <a:t>28.05.2019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30E34E12-CA7F-0040-A04D-905651EA9F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14">
            <a:alphaModFix amt="17000"/>
          </a:blip>
          <a:stretch>
            <a:fillRect/>
          </a:stretch>
        </p:blipFill>
        <p:spPr>
          <a:xfrm>
            <a:off x="0" y="-1"/>
            <a:ext cx="9144000" cy="119311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 userDrawn="1"/>
        </p:nvPicPr>
        <p:blipFill>
          <a:blip r:embed="rId15">
            <a:alphaModFix amt="34000"/>
          </a:blip>
          <a:stretch>
            <a:fillRect/>
          </a:stretch>
        </p:blipFill>
        <p:spPr>
          <a:xfrm>
            <a:off x="1" y="6356352"/>
            <a:ext cx="2453474" cy="50164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16">
            <a:alphaModFix amt="46000"/>
          </a:blip>
          <a:srcRect l="7433" t="12986" r="24835" b="19849"/>
          <a:stretch/>
        </p:blipFill>
        <p:spPr>
          <a:xfrm>
            <a:off x="8282296" y="6126163"/>
            <a:ext cx="861705" cy="7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>
          <a:solidFill>
            <a:srgbClr val="800000"/>
          </a:solidFill>
          <a:latin typeface="Impact"/>
          <a:ea typeface="+mj-ea"/>
          <a:cs typeface="Impact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tx1"/>
          </a:solidFill>
          <a:latin typeface="Cochin"/>
          <a:ea typeface="+mn-ea"/>
          <a:cs typeface="Cochin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b="1" kern="1200">
          <a:solidFill>
            <a:schemeClr val="tx1"/>
          </a:solidFill>
          <a:latin typeface="Cochin"/>
          <a:ea typeface="+mn-ea"/>
          <a:cs typeface="Cochin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Cochin"/>
          <a:ea typeface="+mn-ea"/>
          <a:cs typeface="Cochin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b="1" kern="1200">
          <a:solidFill>
            <a:schemeClr val="tx1"/>
          </a:solidFill>
          <a:latin typeface="Cochin"/>
          <a:ea typeface="+mn-ea"/>
          <a:cs typeface="Cochin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b="1" kern="1200">
          <a:solidFill>
            <a:schemeClr val="tx1"/>
          </a:solidFill>
          <a:latin typeface="Cochin"/>
          <a:ea typeface="+mn-ea"/>
          <a:cs typeface="Cochin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08760"/>
            <a:ext cx="7772400" cy="4526280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85800" y="6350635"/>
            <a:ext cx="5943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rgbClr val="0460A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chemeClr val="accent1"/>
              </a:solidFill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7160" y="-137160"/>
            <a:ext cx="9418320" cy="7132320"/>
            <a:chOff x="-137160" y="-137160"/>
            <a:chExt cx="9418320" cy="7132320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685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458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6858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45820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690372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5087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603504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4572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5800" y="662940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700" smtClean="0">
                <a:solidFill>
                  <a:srgbClr val="7F7F7F"/>
                </a:solidFill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18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200"/>
        </a:spcBef>
        <a:buClrTx/>
        <a:buSzPct val="120000"/>
        <a:buFont typeface="Arial" pitchFamily="34" charset="0"/>
        <a:buChar char="•"/>
        <a:tabLst>
          <a:tab pos="3998913" algn="r"/>
          <a:tab pos="8229600" algn="r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Tx/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onlinejacc.org/content/early/rec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Berkman%20LF%5BAuthor%5D&amp;cauthor=true&amp;cauthor_uid=8481423" TargetMode="External"/><Relationship Id="rId13" Type="http://schemas.openxmlformats.org/officeDocument/2006/relationships/hyperlink" Target="https://www.ncbi.nlm.nih.gov/pubmed/8481423" TargetMode="External"/><Relationship Id="rId3" Type="http://schemas.openxmlformats.org/officeDocument/2006/relationships/hyperlink" Target="https://www.ncbi.nlm.nih.gov/pubmed/?term=Cornoni-Huntley%20J%5BAuthor%5D&amp;cauthor=true&amp;cauthor_uid=8481423" TargetMode="External"/><Relationship Id="rId7" Type="http://schemas.openxmlformats.org/officeDocument/2006/relationships/hyperlink" Target="https://www.ncbi.nlm.nih.gov/pubmed/?term=Blazer%20D%5BAuthor%5D&amp;cauthor=true&amp;cauthor_uid=8481423" TargetMode="External"/><Relationship Id="rId12" Type="http://schemas.openxmlformats.org/officeDocument/2006/relationships/hyperlink" Target="https://www.ncbi.nlm.nih.gov/pubmed/?term=Scherr%20PA%5BAuthor%5D&amp;cauthor=true&amp;cauthor_uid=848142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Wallace%20RB%5BAuthor%5D&amp;cauthor=true&amp;cauthor_uid=8481423" TargetMode="External"/><Relationship Id="rId11" Type="http://schemas.openxmlformats.org/officeDocument/2006/relationships/hyperlink" Target="https://www.ncbi.nlm.nih.gov/pubmed/?term=Lemke%20JH%5BAuthor%5D&amp;cauthor=true&amp;cauthor_uid=8481423" TargetMode="External"/><Relationship Id="rId5" Type="http://schemas.openxmlformats.org/officeDocument/2006/relationships/hyperlink" Target="https://www.ncbi.nlm.nih.gov/pubmed/?term=Taylor%20JO%5BAuthor%5D&amp;cauthor=true&amp;cauthor_uid=8481423" TargetMode="External"/><Relationship Id="rId10" Type="http://schemas.openxmlformats.org/officeDocument/2006/relationships/hyperlink" Target="https://www.ncbi.nlm.nih.gov/pubmed/?term=Kohout%20FJ%5BAuthor%5D&amp;cauthor=true&amp;cauthor_uid=8481423" TargetMode="External"/><Relationship Id="rId4" Type="http://schemas.openxmlformats.org/officeDocument/2006/relationships/hyperlink" Target="https://www.ncbi.nlm.nih.gov/pubmed/?term=Ostfeld%20AM%5BAuthor%5D&amp;cauthor=true&amp;cauthor_uid=8481423" TargetMode="External"/><Relationship Id="rId9" Type="http://schemas.openxmlformats.org/officeDocument/2006/relationships/hyperlink" Target="https://www.ncbi.nlm.nih.gov/pubmed/?term=Evans%20DA%5BAuthor%5D&amp;cauthor=true&amp;cauthor_uid=848142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22108335" TargetMode="External"/><Relationship Id="rId2" Type="http://schemas.openxmlformats.org/officeDocument/2006/relationships/hyperlink" Target="https://www.sciencedirect.com/science/article/pii/S221083351500043X#!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hyperlink" Target="https://doi.org/10.1016/j.jcgg.2015.03.007" TargetMode="External"/><Relationship Id="rId4" Type="http://schemas.openxmlformats.org/officeDocument/2006/relationships/hyperlink" Target="https://www.sciencedirect.com/science/journal/22108335/6/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15258610" TargetMode="External"/><Relationship Id="rId2" Type="http://schemas.openxmlformats.org/officeDocument/2006/relationships/hyperlink" Target="https://www.sciencedirect.com/science/article/pii/S1525861006006104#!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hyperlink" Target="https://doi.org/10.1016/j.jamda.2006.12.015" TargetMode="External"/><Relationship Id="rId4" Type="http://schemas.openxmlformats.org/officeDocument/2006/relationships/hyperlink" Target="https://www.sciencedirect.com/science/journal/15258610/8/3/supp/S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hyperlink" Target="https://www.ncbi.nlm.nih.gov/pubmed/?term=Shin%20DW%5BAuthor%5D&amp;cauthor=true&amp;cauthor_uid=30690784" TargetMode="External"/><Relationship Id="rId7" Type="http://schemas.openxmlformats.org/officeDocument/2006/relationships/hyperlink" Target="https://www.ncbi.nlm.nih.gov/pubmed/30690784" TargetMode="External"/><Relationship Id="rId2" Type="http://schemas.openxmlformats.org/officeDocument/2006/relationships/hyperlink" Target="https://www.ncbi.nlm.nih.gov/pubmed/?term=Lee%20EA%5BAuthor%5D&amp;cauthor=true&amp;cauthor_uid=3069078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Jeong%20SM%5BAuthor%5D&amp;cauthor=true&amp;cauthor_uid=30690784" TargetMode="External"/><Relationship Id="rId5" Type="http://schemas.openxmlformats.org/officeDocument/2006/relationships/hyperlink" Target="https://www.ncbi.nlm.nih.gov/pubmed/?term=Ko%20HY%5BAuthor%5D&amp;cauthor=true&amp;cauthor_uid=30690784" TargetMode="External"/><Relationship Id="rId4" Type="http://schemas.openxmlformats.org/officeDocument/2006/relationships/hyperlink" Target="https://www.ncbi.nlm.nih.gov/pubmed/?term=Yoo%20JH%5BAuthor%5D&amp;cauthor=true&amp;cauthor_uid=3069078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Orwoll%20ES%5BAuthor%5D&amp;cauthor=true&amp;cauthor_uid=28368469" TargetMode="External"/><Relationship Id="rId3" Type="http://schemas.openxmlformats.org/officeDocument/2006/relationships/hyperlink" Target="https://www.ncbi.nlm.nih.gov/pubmed/?term=Valderr%C3%A1bano%20RJ%5BAuthor%5D&amp;cauthor=true&amp;cauthor_uid=28368469" TargetMode="External"/><Relationship Id="rId7" Type="http://schemas.openxmlformats.org/officeDocument/2006/relationships/hyperlink" Target="https://www.ncbi.nlm.nih.gov/pubmed/?term=Cummings%20SR%5BAuthor%5D&amp;cauthor=true&amp;cauthor_uid=2836846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Hoffman%20AR%5BAuthor%5D&amp;cauthor=true&amp;cauthor_uid=28368469" TargetMode="External"/><Relationship Id="rId5" Type="http://schemas.openxmlformats.org/officeDocument/2006/relationships/hyperlink" Target="https://www.ncbi.nlm.nih.gov/pubmed/?term=Lui%20LY%5BAuthor%5D&amp;cauthor=true&amp;cauthor_uid=28368469" TargetMode="External"/><Relationship Id="rId10" Type="http://schemas.openxmlformats.org/officeDocument/2006/relationships/hyperlink" Target="https://www.ncbi.nlm.nih.gov/pubmed/28368469" TargetMode="External"/><Relationship Id="rId4" Type="http://schemas.openxmlformats.org/officeDocument/2006/relationships/hyperlink" Target="https://www.ncbi.nlm.nih.gov/pubmed/?term=Lee%20J%5BAuthor%5D&amp;cauthor=true&amp;cauthor_uid=28368469" TargetMode="External"/><Relationship Id="rId9" Type="http://schemas.openxmlformats.org/officeDocument/2006/relationships/hyperlink" Target="https://www.ncbi.nlm.nih.gov/pubmed/?term=Wu%20JY%5BAuthor%5D&amp;cauthor=true&amp;cauthor_uid=2836846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Han%20JE%5BAuthor%5D&amp;cauthor=true&amp;cauthor_uid=29505145" TargetMode="External"/><Relationship Id="rId13" Type="http://schemas.openxmlformats.org/officeDocument/2006/relationships/hyperlink" Target="https://www.ncbi.nlm.nih.gov/pubmed/?term=Martin%20GS%5BAuthor%5D&amp;cauthor=true&amp;cauthor_uid=29505145" TargetMode="External"/><Relationship Id="rId18" Type="http://schemas.openxmlformats.org/officeDocument/2006/relationships/hyperlink" Target="https://www.ncbi.nlm.nih.gov/pubmed/?term=Zahran%20FE%5BAuthor%5D&amp;cauthor=true&amp;cauthor_uid=30370867" TargetMode="External"/><Relationship Id="rId3" Type="http://schemas.openxmlformats.org/officeDocument/2006/relationships/hyperlink" Target="https://www.sciencedirect.com/science/journal/00852538" TargetMode="External"/><Relationship Id="rId21" Type="http://schemas.openxmlformats.org/officeDocument/2006/relationships/hyperlink" Target="https://www.ncbi.nlm.nih.gov/pubmed/30370867" TargetMode="External"/><Relationship Id="rId7" Type="http://schemas.openxmlformats.org/officeDocument/2006/relationships/hyperlink" Target="https://www.ncbi.nlm.nih.gov/pubmed/?term=Jones%20JL%5BAuthor%5D&amp;cauthor=true&amp;cauthor_uid=29505145" TargetMode="External"/><Relationship Id="rId12" Type="http://schemas.openxmlformats.org/officeDocument/2006/relationships/hyperlink" Target="https://www.ncbi.nlm.nih.gov/pubmed/?term=Zughaier%20SM%5BAuthor%5D&amp;cauthor=true&amp;cauthor_uid=29505145" TargetMode="External"/><Relationship Id="rId17" Type="http://schemas.openxmlformats.org/officeDocument/2006/relationships/hyperlink" Target="https://www.ncbi.nlm.nih.gov/pubmed/?term=El-Adawy%20EH%5BAuthor%5D&amp;cauthor=true&amp;cauthor_uid=30370867" TargetMode="External"/><Relationship Id="rId2" Type="http://schemas.openxmlformats.org/officeDocument/2006/relationships/hyperlink" Target="https://www.sciencedirect.com/science/article/pii/S008525381554338X#!" TargetMode="External"/><Relationship Id="rId16" Type="http://schemas.openxmlformats.org/officeDocument/2006/relationships/hyperlink" Target="https://www.ncbi.nlm.nih.gov/pubmed/29505145" TargetMode="External"/><Relationship Id="rId20" Type="http://schemas.openxmlformats.org/officeDocument/2006/relationships/hyperlink" Target="https://www.ncbi.nlm.nih.gov/pubmed/?term=Seleem%20A%5BAuthor%5D&amp;cauthor=true&amp;cauthor_uid=3037086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?term=Smith%20EM%5BAuthor%5D&amp;cauthor=true&amp;cauthor_uid=29505145" TargetMode="External"/><Relationship Id="rId11" Type="http://schemas.openxmlformats.org/officeDocument/2006/relationships/hyperlink" Target="https://www.ncbi.nlm.nih.gov/pubmed/?term=Konrad%20RJ%5BAuthor%5D&amp;cauthor=true&amp;cauthor_uid=29505145" TargetMode="External"/><Relationship Id="rId5" Type="http://schemas.openxmlformats.org/officeDocument/2006/relationships/hyperlink" Target="https://doi.org/10.1038/ki.2009.551" TargetMode="External"/><Relationship Id="rId15" Type="http://schemas.openxmlformats.org/officeDocument/2006/relationships/hyperlink" Target="https://www.ncbi.nlm.nih.gov/pubmed/?term=Tangpricha%20V%5BAuthor%5D&amp;cauthor=true&amp;cauthor_uid=29505145" TargetMode="External"/><Relationship Id="rId10" Type="http://schemas.openxmlformats.org/officeDocument/2006/relationships/hyperlink" Target="https://www.ncbi.nlm.nih.gov/pubmed/?term=Sloan%20JH%5BAuthor%5D&amp;cauthor=true&amp;cauthor_uid=29505145" TargetMode="External"/><Relationship Id="rId19" Type="http://schemas.openxmlformats.org/officeDocument/2006/relationships/hyperlink" Target="https://www.ncbi.nlm.nih.gov/pubmed/?term=Shaker%20GA%5BAuthor%5D&amp;cauthor=true&amp;cauthor_uid=30370867" TargetMode="External"/><Relationship Id="rId4" Type="http://schemas.openxmlformats.org/officeDocument/2006/relationships/hyperlink" Target="https://www.sciencedirect.com/science/journal/00852538/77/8" TargetMode="External"/><Relationship Id="rId9" Type="http://schemas.openxmlformats.org/officeDocument/2006/relationships/hyperlink" Target="https://www.ncbi.nlm.nih.gov/pubmed/?term=Alvarez%20JA%5BAuthor%5D&amp;cauthor=true&amp;cauthor_uid=29505145" TargetMode="External"/><Relationship Id="rId14" Type="http://schemas.openxmlformats.org/officeDocument/2006/relationships/hyperlink" Target="https://www.ncbi.nlm.nih.gov/pubmed/?term=Ziegler%20TR%5BAuthor%5D&amp;cauthor=true&amp;cauthor_uid=29505145" TargetMode="External"/><Relationship Id="rId2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eurheartj/ehy462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93/eurheartj/ehy462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eurheartj/ehy462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1/CIRCINTERVENTIONS.118.007133" TargetMode="External"/><Relationship Id="rId2" Type="http://schemas.openxmlformats.org/officeDocument/2006/relationships/hyperlink" Target="https://www.ahajournals.org/doi/full/10.1161/CIRCINTERVENTIONS.118.00713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hqlibdoc.who.int/publications/2008/9789241596657_eng.pdf?ua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urheartj.oxfordjournal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urheartj.oxfordjournal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jacc.org/content/52/1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hqlibdoc.who.int/publications/2008/9789241596657_eng.pdf?ua=1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rep26636#auth-2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www.nature.com/articles/srep26636#auth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rep26636#auth-5" TargetMode="External"/><Relationship Id="rId5" Type="http://schemas.openxmlformats.org/officeDocument/2006/relationships/hyperlink" Target="https://www.nature.com/articles/srep26636#auth-4" TargetMode="External"/><Relationship Id="rId4" Type="http://schemas.openxmlformats.org/officeDocument/2006/relationships/hyperlink" Target="https://www.nature.com/articles/srep26636#auth-3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heimersanddementia.com/issue/S1552-5260(17)X0002-2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ivette%20J%5BAuthor%5D&amp;cauthor=true&amp;cauthor_uid=26803449" TargetMode="External"/><Relationship Id="rId13" Type="http://schemas.openxmlformats.org/officeDocument/2006/relationships/image" Target="../media/image46.jpg"/><Relationship Id="rId3" Type="http://schemas.openxmlformats.org/officeDocument/2006/relationships/hyperlink" Target="https://www.ncbi.nlm.nih.gov/pubmed/?term=Robalo%20Nunes%20A%5BAuthor%5D&amp;cauthor=true&amp;cauthor_uid=28233650" TargetMode="External"/><Relationship Id="rId7" Type="http://schemas.openxmlformats.org/officeDocument/2006/relationships/hyperlink" Target="https://www.ncbi.nlm.nih.gov/pubmed/?term=Pain%20M%5BAuthor%5D&amp;cauthor=true&amp;cauthor_uid=26803449" TargetMode="External"/><Relationship Id="rId12" Type="http://schemas.openxmlformats.org/officeDocument/2006/relationships/hyperlink" Target="https://www.ncbi.nlm.nih.gov/pubmed/268034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Menou%20A%5BAuthor%5D&amp;cauthor=true&amp;cauthor_uid=26803449" TargetMode="External"/><Relationship Id="rId11" Type="http://schemas.openxmlformats.org/officeDocument/2006/relationships/hyperlink" Target="https://www.ncbi.nlm.nih.gov/pubmed/?term=Chambellan%20A%5BAuthor%5D&amp;cauthor=true&amp;cauthor_uid=26803449" TargetMode="External"/><Relationship Id="rId5" Type="http://schemas.openxmlformats.org/officeDocument/2006/relationships/hyperlink" Target="https://www.ncbi.nlm.nih.gov/pubmed/28233650" TargetMode="External"/><Relationship Id="rId10" Type="http://schemas.openxmlformats.org/officeDocument/2006/relationships/hyperlink" Target="https://www.ncbi.nlm.nih.gov/pubmed/?term=Magnan%20A%5BAuthor%5D&amp;cauthor=true&amp;cauthor_uid=26803449" TargetMode="External"/><Relationship Id="rId4" Type="http://schemas.openxmlformats.org/officeDocument/2006/relationships/hyperlink" Target="https://www.ncbi.nlm.nih.gov/pubmed/?term=T%C3%A1t%C3%A1%20M%5BAuthor%5D&amp;cauthor=true&amp;cauthor_uid=28233650" TargetMode="External"/><Relationship Id="rId9" Type="http://schemas.openxmlformats.org/officeDocument/2006/relationships/hyperlink" Target="https://www.ncbi.nlm.nih.gov/pubmed/?term=Chenivesse%20C%5BAuthor%5D&amp;cauthor=true&amp;cauthor_uid=26803449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Wang%20X%5BAuthor%5D&amp;cauthor=true&amp;cauthor_uid=30662637" TargetMode="External"/><Relationship Id="rId3" Type="http://schemas.openxmlformats.org/officeDocument/2006/relationships/hyperlink" Target="https://www.ncbi.nlm.nih.gov/pubmed/?term=Han%20S%5BAuthor%5D&amp;cauthor=true&amp;cauthor_uid=30662637" TargetMode="External"/><Relationship Id="rId7" Type="http://schemas.openxmlformats.org/officeDocument/2006/relationships/hyperlink" Target="https://www.ncbi.nlm.nih.gov/pubmed/?term=Jin%20H%5BAuthor%5D&amp;cauthor=true&amp;cauthor_uid=30662637" TargetMode="External"/><Relationship Id="rId2" Type="http://schemas.openxmlformats.org/officeDocument/2006/relationships/hyperlink" Target="https://www.ncbi.nlm.nih.gov/pubmed/?term=Dai%20D%5BAuthor%5D&amp;cauthor=true&amp;cauthor_uid=3066263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Wei%20Y%5BAuthor%5D&amp;cauthor=true&amp;cauthor_uid=30662637" TargetMode="External"/><Relationship Id="rId5" Type="http://schemas.openxmlformats.org/officeDocument/2006/relationships/hyperlink" Target="https://www.ncbi.nlm.nih.gov/pubmed/?term=Guo%20Y%5BAuthor%5D&amp;cauthor=true&amp;cauthor_uid=30662637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www.ncbi.nlm.nih.gov/pubmed/?term=Li%20L%5BAuthor%5D&amp;cauthor=true&amp;cauthor_uid=30662637" TargetMode="External"/><Relationship Id="rId9" Type="http://schemas.openxmlformats.org/officeDocument/2006/relationships/hyperlink" Target="https://www.ncbi.nlm.nih.gov/pmc/articles/PMC6325522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2.xml"/><Relationship Id="rId7" Type="http://schemas.openxmlformats.org/officeDocument/2006/relationships/image" Target="../media/image50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Hudak%20L%5BAuthor%5D&amp;cauthor=true&amp;cauthor_uid=27411077" TargetMode="External"/><Relationship Id="rId7" Type="http://schemas.openxmlformats.org/officeDocument/2006/relationships/hyperlink" Target="https://www.ncbi.nlm.nih.gov/pubmed/27411077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?term=Muhsen%20K%5BAuthor%5D&amp;cauthor=true&amp;cauthor_uid=27411077" TargetMode="External"/><Relationship Id="rId5" Type="http://schemas.openxmlformats.org/officeDocument/2006/relationships/hyperlink" Target="https://www.ncbi.nlm.nih.gov/pubmed/?term=Haj%20S%5BAuthor%5D&amp;cauthor=true&amp;cauthor_uid=27411077" TargetMode="External"/><Relationship Id="rId4" Type="http://schemas.openxmlformats.org/officeDocument/2006/relationships/hyperlink" Target="https://www.ncbi.nlm.nih.gov/pubmed/?term=Jaraisy%20A%5BAuthor%5D&amp;cauthor=true&amp;cauthor_uid=27411077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.xml"/><Relationship Id="rId7" Type="http://schemas.openxmlformats.org/officeDocument/2006/relationships/image" Target="../media/image50.e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6.xml"/><Relationship Id="rId7" Type="http://schemas.openxmlformats.org/officeDocument/2006/relationships/image" Target="../media/image50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8.xml"/><Relationship Id="rId7" Type="http://schemas.openxmlformats.org/officeDocument/2006/relationships/image" Target="../media/image60.png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10.xml"/><Relationship Id="rId7" Type="http://schemas.openxmlformats.org/officeDocument/2006/relationships/image" Target="../media/image50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68.em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6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B9780128041529000129#!" TargetMode="External"/><Relationship Id="rId3" Type="http://schemas.openxmlformats.org/officeDocument/2006/relationships/hyperlink" Target="https://www.sciencedirect.com/science/article/pii/S2405457715001187#!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16/j.clnesp.2015.09.003" TargetMode="External"/><Relationship Id="rId5" Type="http://schemas.openxmlformats.org/officeDocument/2006/relationships/hyperlink" Target="https://www.sciencedirect.com/science/journal/24054577/11/supp/C" TargetMode="External"/><Relationship Id="rId4" Type="http://schemas.openxmlformats.org/officeDocument/2006/relationships/hyperlink" Target="https://www.sciencedirect.com/science/journal/24054577" TargetMode="External"/><Relationship Id="rId9" Type="http://schemas.openxmlformats.org/officeDocument/2006/relationships/hyperlink" Target="https://www.sciencedirect.com/science/book/9780128041529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sciencedirect.com/science/journal/00194832/70/supp/S3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Golafshan%20HA%5BAuthor%5D&amp;cauthor=true&amp;cauthor_uid=30956958" TargetMode="External"/><Relationship Id="rId2" Type="http://schemas.openxmlformats.org/officeDocument/2006/relationships/hyperlink" Target="https://www.ncbi.nlm.nih.gov/pubmed/?term=Shokrgozar%20N%5BAuthor%5D&amp;cauthor=true&amp;cauthor_uid=309569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27725584" TargetMode="External"/><Relationship Id="rId5" Type="http://schemas.openxmlformats.org/officeDocument/2006/relationships/hyperlink" Target="https://www.ncbi.nlm.nih.gov/pubmed/?term=Suzuki%20T%5BAuthor%5D&amp;cauthor=true&amp;cauthor_uid=27725584" TargetMode="External"/><Relationship Id="rId4" Type="http://schemas.openxmlformats.org/officeDocument/2006/relationships/hyperlink" Target="https://www.ncbi.nlm.nih.gov/pubmed/30956958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12.xml"/><Relationship Id="rId7" Type="http://schemas.openxmlformats.org/officeDocument/2006/relationships/image" Target="../media/image6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333829" y="1843698"/>
            <a:ext cx="8418286" cy="267713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у лиц пожилого и старческого возраста: дифференциальный диагноз,                                                                                                       тактика ведения и прогноз</a:t>
            </a:r>
            <a:br>
              <a:rPr lang="ru-RU" b="1" dirty="0">
                <a:latin typeface="+mn-lt"/>
              </a:rPr>
            </a:b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2999" y="4818866"/>
            <a:ext cx="7275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a typeface="Impact" charset="0"/>
                <a:cs typeface="Impact" charset="0"/>
              </a:rPr>
              <a:t>Ховасова Н.О.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ea typeface="Impact" charset="0"/>
                <a:cs typeface="Impact" charset="0"/>
              </a:rPr>
              <a:t>к.м.н., доцент к</a:t>
            </a:r>
            <a:r>
              <a:rPr lang="ru-RU" b="1" dirty="0">
                <a:solidFill>
                  <a:srgbClr val="002060"/>
                </a:solidFill>
                <a:cs typeface="Helvetica CY"/>
              </a:rPr>
              <a:t>афедры болезней старения ФДПО, ст. научный сотрудник лаборатории заболеваний костно-мышечной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19599C-488D-754C-AB26-606E670F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27" y="71854"/>
            <a:ext cx="1006214" cy="101214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33EEF6-42EB-4F43-A6B3-C2AE0F1EC4BB}"/>
              </a:ext>
            </a:extLst>
          </p:cNvPr>
          <p:cNvSpPr/>
          <p:nvPr/>
        </p:nvSpPr>
        <p:spPr>
          <a:xfrm>
            <a:off x="0" y="162429"/>
            <a:ext cx="2534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  <a:t>Российский национальный</a:t>
            </a:r>
            <a:b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</a:br>
            <a: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  <a:t>исследовательский</a:t>
            </a:r>
            <a:b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</a:br>
            <a: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  <a:t>медицинский университет</a:t>
            </a:r>
            <a:b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</a:br>
            <a:r>
              <a:rPr lang="ru-RU" sz="1200" b="1" dirty="0">
                <a:solidFill>
                  <a:srgbClr val="006666"/>
                </a:solidFill>
                <a:latin typeface="Tahoma" panose="020B0604030504040204" pitchFamily="34" charset="0"/>
              </a:rPr>
              <a:t>имени Н.И. Пирогова</a:t>
            </a:r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F1597A-18E4-9D4B-B44A-9335BADED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8" r="5428" b="1"/>
          <a:stretch/>
        </p:blipFill>
        <p:spPr>
          <a:xfrm>
            <a:off x="6075469" y="71854"/>
            <a:ext cx="3068532" cy="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AB9E9-B3FA-BB47-818F-FFF34AD4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Анемия – значимый фактор при старческой астении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0CEDC1-0370-9348-B104-ED6C6639BEF5}"/>
              </a:ext>
            </a:extLst>
          </p:cNvPr>
          <p:cNvSpPr/>
          <p:nvPr/>
        </p:nvSpPr>
        <p:spPr>
          <a:xfrm>
            <a:off x="2718148" y="6080819"/>
            <a:ext cx="5646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Jonathan </a:t>
            </a:r>
            <a:r>
              <a:rPr lang="en-US" sz="1200" dirty="0" err="1"/>
              <a:t>Afilalo</a:t>
            </a:r>
            <a:r>
              <a:rPr lang="en-US" sz="1200" dirty="0"/>
              <a:t>, Sandra </a:t>
            </a:r>
            <a:r>
              <a:rPr lang="en-US" sz="1200" dirty="0" err="1"/>
              <a:t>Lauck</a:t>
            </a:r>
            <a:r>
              <a:rPr lang="en-US" sz="1200" dirty="0"/>
              <a:t>, </a:t>
            </a:r>
            <a:r>
              <a:rPr lang="en-US" sz="1200" dirty="0" err="1"/>
              <a:t>Dae</a:t>
            </a:r>
            <a:r>
              <a:rPr lang="en-US" sz="1200" dirty="0"/>
              <a:t> H. Kim, Thierry </a:t>
            </a:r>
            <a:r>
              <a:rPr lang="en-US" sz="1200" dirty="0" err="1"/>
              <a:t>Lefèvre</a:t>
            </a:r>
            <a:r>
              <a:rPr lang="en-US" sz="1200" dirty="0"/>
              <a:t>, </a:t>
            </a:r>
            <a:r>
              <a:rPr lang="en-US" sz="1200" dirty="0" err="1"/>
              <a:t>Nicolo</a:t>
            </a:r>
            <a:r>
              <a:rPr lang="en-US" sz="1200" dirty="0"/>
              <a:t> Piazza&amp; </a:t>
            </a:r>
            <a:r>
              <a:rPr lang="en" sz="1200" dirty="0">
                <a:solidFill>
                  <a:srgbClr val="000000"/>
                </a:solidFill>
              </a:rPr>
              <a:t>Frailty in Older Adults Undergoing Aortic Valve Replacement</a:t>
            </a:r>
          </a:p>
          <a:p>
            <a:r>
              <a:rPr lang="en" sz="1200" dirty="0">
                <a:solidFill>
                  <a:srgbClr val="000000"/>
                </a:solidFill>
              </a:rPr>
              <a:t>The FRAILTY-AVR Study</a:t>
            </a:r>
            <a:r>
              <a:rPr lang="ru-RU" sz="1200" dirty="0">
                <a:solidFill>
                  <a:srgbClr val="000000"/>
                </a:solidFill>
              </a:rPr>
              <a:t>. </a:t>
            </a:r>
            <a:r>
              <a:rPr lang="en" sz="1200" dirty="0"/>
              <a:t>Journal of the American College of Cardiology</a:t>
            </a:r>
          </a:p>
          <a:p>
            <a:r>
              <a:rPr lang="en" sz="1200" dirty="0">
                <a:hlinkClick r:id="rId2" tooltip="Articles in Press"/>
              </a:rPr>
              <a:t>July 2017</a:t>
            </a:r>
            <a:r>
              <a:rPr lang="ru-RU" sz="1200" dirty="0"/>
              <a:t>. </a:t>
            </a:r>
            <a:r>
              <a:rPr lang="en" sz="1200" dirty="0"/>
              <a:t>DOI: 10.1016/j.jacc.2017.06.024</a:t>
            </a:r>
          </a:p>
        </p:txBody>
      </p:sp>
      <p:pic>
        <p:nvPicPr>
          <p:cNvPr id="8" name="Рисунок 7" descr="Изображение выглядит как снимок экрана, компьютер, монито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473B8CC9-FFB5-1840-B34E-D28EAA917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4" t="76061" r="64112" b="9398"/>
          <a:stretch/>
        </p:blipFill>
        <p:spPr>
          <a:xfrm>
            <a:off x="5070256" y="2254189"/>
            <a:ext cx="3068877" cy="234962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, электроника, монитор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9A9A8DCE-C001-5840-A490-F4E808E61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53" t="10822" r="31370" b="14876"/>
          <a:stretch/>
        </p:blipFill>
        <p:spPr>
          <a:xfrm>
            <a:off x="350728" y="1691013"/>
            <a:ext cx="3920647" cy="424632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1A0D147-2BD9-0945-9182-415D61508AE1}"/>
              </a:ext>
            </a:extLst>
          </p:cNvPr>
          <p:cNvSpPr/>
          <p:nvPr/>
        </p:nvSpPr>
        <p:spPr>
          <a:xfrm>
            <a:off x="3037564" y="1229348"/>
            <a:ext cx="3688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rgbClr val="363636"/>
                </a:solidFill>
              </a:rPr>
              <a:t>The Essential Frailty Toolset (EFT)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1017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C1CCB-DCFD-AD4F-890E-EC30DE286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Влияние анемии на мобильность у пожилых людей</a:t>
            </a:r>
          </a:p>
        </p:txBody>
      </p:sp>
      <p:pic>
        <p:nvPicPr>
          <p:cNvPr id="5" name="Объект 4" descr="Изображение выглядит как объект&#10;&#10;&#10;&#10;Описание создано автоматически">
            <a:extLst>
              <a:ext uri="{FF2B5EF4-FFF2-40B4-BE49-F238E27FC236}">
                <a16:creationId xmlns:a16="http://schemas.microsoft.com/office/drawing/2014/main" id="{EE6F4B34-D6EE-B943-BB82-44C76CFB1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1" y="1279710"/>
            <a:ext cx="8756543" cy="3251200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88ABC0-8B14-5F4A-A55C-BA498A100682}"/>
              </a:ext>
            </a:extLst>
          </p:cNvPr>
          <p:cNvSpPr/>
          <p:nvPr/>
        </p:nvSpPr>
        <p:spPr>
          <a:xfrm>
            <a:off x="123986" y="4594108"/>
            <a:ext cx="9020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исследовании EPESE  (1146 пожилых пациентов, средний возраст 77 ± 5 лет; 70% - женщины) показана независимая связь анемии со снижением мобильности (SPPB) за 4 периода года у женщин и мужчин.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0F427A-DB6B-B540-9648-3B4F48D8FC68}"/>
              </a:ext>
            </a:extLst>
          </p:cNvPr>
          <p:cNvSpPr/>
          <p:nvPr/>
        </p:nvSpPr>
        <p:spPr>
          <a:xfrm>
            <a:off x="2492983" y="6211669"/>
            <a:ext cx="5794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Cornoni-Huntley J</a:t>
            </a:r>
            <a:r>
              <a:rPr lang="en-US" sz="1200" dirty="0"/>
              <a:t>, 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Ostfeld AM</a:t>
            </a:r>
            <a:r>
              <a:rPr lang="en-US" sz="1200" dirty="0"/>
              <a:t>, 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Taylor JO</a:t>
            </a:r>
            <a:r>
              <a:rPr lang="en-US" sz="1200" dirty="0"/>
              <a:t>, </a:t>
            </a:r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Wallace RB</a:t>
            </a:r>
            <a:r>
              <a:rPr lang="en-US" sz="1200" dirty="0"/>
              <a:t>, </a:t>
            </a:r>
            <a:r>
              <a:rPr lang="en-US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Blazer D</a:t>
            </a:r>
            <a:r>
              <a:rPr lang="en-US" sz="1200" dirty="0"/>
              <a:t>, </a:t>
            </a:r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Berkman LF</a:t>
            </a:r>
            <a:r>
              <a:rPr lang="en-US" sz="1200" dirty="0"/>
              <a:t>, </a:t>
            </a:r>
            <a:r>
              <a:rPr lang="en-US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Evans DA</a:t>
            </a:r>
            <a:r>
              <a:rPr lang="en-US" sz="1200" dirty="0"/>
              <a:t>, </a:t>
            </a:r>
            <a:r>
              <a:rPr lang="en-US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Kohout FJ</a:t>
            </a:r>
            <a:r>
              <a:rPr lang="en-US" sz="1200" dirty="0"/>
              <a:t>, </a:t>
            </a:r>
            <a:r>
              <a:rPr lang="en-US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Lemke JH</a:t>
            </a:r>
            <a:r>
              <a:rPr lang="en-US" sz="1200" dirty="0"/>
              <a:t>, </a:t>
            </a:r>
            <a:r>
              <a:rPr lang="en-US" sz="12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Scherr PA</a:t>
            </a:r>
            <a:r>
              <a:rPr lang="en-US" sz="1200" dirty="0"/>
              <a:t>, et al.</a:t>
            </a:r>
            <a:r>
              <a:rPr lang="en" sz="1200" dirty="0"/>
              <a:t>Established populations for epidemiologic studies of the elderly: study design and methodology. </a:t>
            </a:r>
            <a:r>
              <a:rPr lang="it" sz="1200" dirty="0">
                <a:hlinkClick r:id="rId13" tooltip="Aging (Milan, Italy)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Aging (Milano).</a:t>
            </a:r>
            <a:r>
              <a:rPr lang="it" sz="1200" dirty="0"/>
              <a:t> 1993 Feb;5(1):27-37.</a:t>
            </a:r>
            <a:endParaRPr lang="en" sz="1200" dirty="0"/>
          </a:p>
        </p:txBody>
      </p:sp>
    </p:spTree>
    <p:extLst>
      <p:ext uri="{BB962C8B-B14F-4D97-AF65-F5344CB8AC3E}">
        <p14:creationId xmlns:p14="http://schemas.microsoft.com/office/powerpoint/2010/main" val="403641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D3C31-6290-F548-826C-11A0A595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n-lt"/>
              </a:rPr>
              <a:t>Анемия и </a:t>
            </a:r>
            <a:r>
              <a:rPr lang="ru-RU" sz="4400" b="1" dirty="0" err="1">
                <a:solidFill>
                  <a:srgbClr val="C00000"/>
                </a:solidFill>
                <a:latin typeface="+mn-lt"/>
              </a:rPr>
              <a:t>саркопения</a:t>
            </a:r>
            <a:endParaRPr lang="ru-RU" sz="4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8F9645-68E1-FF43-90CE-86D994DA1EF6}"/>
              </a:ext>
            </a:extLst>
          </p:cNvPr>
          <p:cNvSpPr/>
          <p:nvPr/>
        </p:nvSpPr>
        <p:spPr>
          <a:xfrm>
            <a:off x="2567836" y="5842337"/>
            <a:ext cx="5862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Ji-HyunMoon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Mi-HeeKong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Hyeon-JuKim</a:t>
            </a:r>
            <a:r>
              <a:rPr lang="ru-RU" sz="1200" dirty="0"/>
              <a:t>. </a:t>
            </a:r>
            <a:r>
              <a:rPr lang="en" sz="1200" dirty="0"/>
              <a:t>Relationship between low muscle mass and anemia in Korean elderly men: Using the Korea National Health and Nutrition Examination Survey (KNHANES IV–V)</a:t>
            </a:r>
            <a:r>
              <a:rPr lang="ru-RU" sz="1200" dirty="0"/>
              <a:t>. </a:t>
            </a:r>
            <a:r>
              <a:rPr lang="en" sz="1200" dirty="0">
                <a:hlinkClick r:id="rId3" tooltip="Go to Journal of Clinical Gerontology and Geriatric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Clinical Gerontology and Geriatrics</a:t>
            </a:r>
            <a:r>
              <a:rPr lang="ru-RU" sz="1200" dirty="0"/>
              <a:t>. </a:t>
            </a:r>
            <a:r>
              <a:rPr lang="en" sz="1200" dirty="0">
                <a:hlinkClick r:id="rId4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6, Issue 4</a:t>
            </a:r>
            <a:r>
              <a:rPr lang="en" sz="1200" dirty="0"/>
              <a:t>, December 2015, Pages 115-119</a:t>
            </a:r>
          </a:p>
          <a:p>
            <a:r>
              <a:rPr lang="en-US" sz="1200" dirty="0"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https://doi.org/10.1016/j.jcgg.2015.03.007</a:t>
            </a:r>
            <a:endParaRPr lang="en" sz="1200" b="0" i="0" strike="noStrike" dirty="0"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94D39A-862B-0B45-BC02-FE8ED822ABD7}"/>
              </a:ext>
            </a:extLst>
          </p:cNvPr>
          <p:cNvSpPr/>
          <p:nvPr/>
        </p:nvSpPr>
        <p:spPr>
          <a:xfrm>
            <a:off x="-107962" y="2013358"/>
            <a:ext cx="2675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/>
              <a:t>Распространенность анемии у пациентов с  </a:t>
            </a:r>
            <a:r>
              <a:rPr lang="ru-RU" altLang="ru-RU" dirty="0" err="1"/>
              <a:t>саркопенией</a:t>
            </a:r>
            <a:r>
              <a:rPr lang="ru-RU" altLang="ru-RU" dirty="0"/>
              <a:t> выше, чем у людей с </a:t>
            </a:r>
            <a:r>
              <a:rPr lang="ru-RU" dirty="0"/>
              <a:t>нормальной мышечной массой.</a:t>
            </a:r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45F8E0A-3A90-AA41-8BE2-D2DF2FFA7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81" y="1279710"/>
            <a:ext cx="5862180" cy="41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1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234ED-A000-FF4D-AE9C-AA231AB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n-lt"/>
              </a:rPr>
              <a:t>Анемия и падения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9AB6CB-6FB2-B143-ADD8-2AC4C46836B1}"/>
              </a:ext>
            </a:extLst>
          </p:cNvPr>
          <p:cNvSpPr/>
          <p:nvPr/>
        </p:nvSpPr>
        <p:spPr>
          <a:xfrm>
            <a:off x="2379945" y="6027003"/>
            <a:ext cx="6075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T.S.Dharmarajan</a:t>
            </a:r>
            <a:r>
              <a:rPr lang="ru-RU" sz="1200" dirty="0"/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Avula</a:t>
            </a:r>
            <a:r>
              <a:rPr lang="ru-RU" sz="1200" dirty="0"/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Edward P.Norkus</a:t>
            </a:r>
            <a:r>
              <a:rPr lang="ru-RU" sz="1200" dirty="0"/>
              <a:t>.</a:t>
            </a:r>
            <a:r>
              <a:rPr lang="en" sz="1200" dirty="0"/>
              <a:t>Anemia Increases Risk for Falls in Hospitalized Older Adults: An Evaluation of Falls in 362 Hospitalized, Ambulatory, Long-Term Care, and Community Patients</a:t>
            </a:r>
            <a:r>
              <a:rPr lang="ru-RU" sz="1200" dirty="0"/>
              <a:t>. </a:t>
            </a:r>
            <a:r>
              <a:rPr lang="en" sz="1200" dirty="0">
                <a:hlinkClick r:id="rId3" tooltip="Go to Journal of the American Medical Directors Association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the American Medical Directors Association</a:t>
            </a:r>
            <a:r>
              <a:rPr lang="ru-RU" sz="1200" dirty="0"/>
              <a:t>, </a:t>
            </a:r>
            <a:r>
              <a:rPr lang="en" sz="1200" dirty="0">
                <a:hlinkClick r:id="rId4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8, Issue 3, Supplement 2</a:t>
            </a:r>
            <a:r>
              <a:rPr lang="en" sz="1200" dirty="0"/>
              <a:t>, March 2007, Pages e9-e15</a:t>
            </a:r>
            <a:r>
              <a:rPr lang="ru-RU" sz="1200" dirty="0"/>
              <a:t>. </a:t>
            </a:r>
            <a:r>
              <a:rPr lang="en-US" sz="1200" dirty="0"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doi.org/10.1016/j.jamda.2006.12.015</a:t>
            </a:r>
            <a:endParaRPr lang="en" sz="1200" b="0" i="0" u="none" strike="noStrike" dirty="0">
              <a:effectLst/>
              <a:latin typeface="NexusSerif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FCBCFA-7B05-764C-9FAD-52534615F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29" y="1279710"/>
            <a:ext cx="7816439" cy="44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5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76229-5F69-6E4E-BE08-61536042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34"/>
            <a:ext cx="9144000" cy="127971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– фактор риска переломов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510B42-2ACA-C04E-ABA8-53C6DEED3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536" y="1774953"/>
            <a:ext cx="4703523" cy="351775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Анемия – фактор риска переломов, ассоциированный со снижением физического  функционирования и низкой плотностью кости. </a:t>
            </a:r>
          </a:p>
          <a:p>
            <a:pPr algn="just"/>
            <a:r>
              <a:rPr lang="ru-RU" dirty="0"/>
              <a:t>Риск переломов нарастает с нарастанием тяжести анемии.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77B0D3-C51B-9344-BC5F-4FB1A0565BB6}"/>
              </a:ext>
            </a:extLst>
          </p:cNvPr>
          <p:cNvSpPr/>
          <p:nvPr/>
        </p:nvSpPr>
        <p:spPr>
          <a:xfrm>
            <a:off x="2812093" y="6211669"/>
            <a:ext cx="549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 EA</a:t>
            </a:r>
            <a:r>
              <a:rPr lang="en-US" sz="1200" dirty="0"/>
              <a:t>, 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Shin DW</a:t>
            </a:r>
            <a:r>
              <a:rPr lang="en-US" sz="1200" dirty="0"/>
              <a:t>, 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Yoo JH</a:t>
            </a:r>
            <a:r>
              <a:rPr lang="en-US" sz="1200" dirty="0"/>
              <a:t>, 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 HY</a:t>
            </a:r>
            <a:r>
              <a:rPr lang="en-US" sz="1200" dirty="0"/>
              <a:t>, </a:t>
            </a:r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Jeong SM</a:t>
            </a:r>
            <a:r>
              <a:rPr lang="en-US" sz="1200" dirty="0"/>
              <a:t>.</a:t>
            </a:r>
            <a:endParaRPr lang="ru-RU" sz="1200" dirty="0"/>
          </a:p>
          <a:p>
            <a:r>
              <a:rPr lang="en" sz="1200" dirty="0"/>
              <a:t>Anemia and Risk of Fractures in Older Korean Adults: A Nationwide Population-Based Study.</a:t>
            </a:r>
            <a:r>
              <a:rPr lang="ru-RU" sz="1200" dirty="0"/>
              <a:t> </a:t>
            </a:r>
            <a:r>
              <a:rPr lang="en-US" sz="1200" dirty="0">
                <a:hlinkClick r:id="rId7" tooltip="Journal of bone and mineral research : the official journal of the American Society for Bone and Mineral Research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Bone Miner Res.</a:t>
            </a:r>
            <a:r>
              <a:rPr lang="en-US" sz="1200" dirty="0"/>
              <a:t> 2019 Jan 28:e3675. </a:t>
            </a:r>
            <a:r>
              <a:rPr lang="ru-RU" sz="1200" dirty="0"/>
              <a:t> </a:t>
            </a:r>
            <a:r>
              <a:rPr lang="en-US" sz="1200" dirty="0" err="1"/>
              <a:t>doi</a:t>
            </a:r>
            <a:r>
              <a:rPr lang="en-US" sz="1200" dirty="0"/>
              <a:t>: 10.1002/jbmr.3675. </a:t>
            </a:r>
            <a:endParaRPr lang="en" sz="1200" i="0" strike="noStrike" dirty="0">
              <a:effectLst/>
            </a:endParaRPr>
          </a:p>
        </p:txBody>
      </p:sp>
      <p:pic>
        <p:nvPicPr>
          <p:cNvPr id="6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555C3B0-F648-7143-9BA4-9A388594C8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97" r="20959"/>
          <a:stretch/>
        </p:blipFill>
        <p:spPr>
          <a:xfrm>
            <a:off x="0" y="1785424"/>
            <a:ext cx="4010558" cy="30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26DF1-19A2-CA4A-A94C-44C71920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– фактор риска переломов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639CA-41D8-7343-BA37-A36E419AF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428" y="1106169"/>
            <a:ext cx="3899918" cy="530715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3 632 мужчин (возраст ≥65 лет) не имевшие ранее перелома</a:t>
            </a:r>
          </a:p>
          <a:p>
            <a:pPr marL="0" indent="0" algn="just">
              <a:buNone/>
            </a:pPr>
            <a:endParaRPr lang="ru-RU" sz="1800" b="0" dirty="0">
              <a:latin typeface="+mn-lt"/>
            </a:endParaRP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РЕЗУЛЬТАТЫ: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Анемия была связана с повышенным риском: 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любого перелома                        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[HR 1.67; 95%CI 1.26 - 2,21] </a:t>
            </a:r>
          </a:p>
          <a:p>
            <a:pPr marL="0" indent="0" algn="just">
              <a:buNone/>
            </a:pPr>
            <a:r>
              <a:rPr lang="ru-RU" sz="1800" b="0" dirty="0" err="1">
                <a:latin typeface="+mn-lt"/>
              </a:rPr>
              <a:t>внепозвоночного</a:t>
            </a:r>
            <a:r>
              <a:rPr lang="ru-RU" sz="1800" b="0" dirty="0">
                <a:latin typeface="+mn-lt"/>
              </a:rPr>
              <a:t> перелома 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[HR, 1.70; 95%CI 1.25 - 2,31] 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Учет BMD незначительно изменил связь анемии и риск переломов.</a:t>
            </a:r>
          </a:p>
          <a:p>
            <a:pPr marL="0" indent="0" algn="just">
              <a:buNone/>
            </a:pPr>
            <a:endParaRPr lang="ru-RU" sz="1800" b="0" dirty="0">
              <a:latin typeface="+mn-lt"/>
            </a:endParaRP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ЗАКЛЮЧЕНИЕ:</a:t>
            </a:r>
          </a:p>
          <a:p>
            <a:pPr marL="0" indent="0" algn="just">
              <a:buNone/>
            </a:pPr>
            <a:r>
              <a:rPr lang="ru-RU" sz="1800" b="0" dirty="0">
                <a:latin typeface="+mn-lt"/>
              </a:rPr>
              <a:t>У пожилых людей с анемией увеличивается риск переломов (57-72%), независимо от BMD и потери костной массы</a:t>
            </a:r>
          </a:p>
        </p:txBody>
      </p:sp>
      <p:pic>
        <p:nvPicPr>
          <p:cNvPr id="4" name="Объект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7B30728-45ED-F04D-B3FA-D121C0EB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9" t="20123" r="21138" b="18946"/>
          <a:stretch/>
        </p:blipFill>
        <p:spPr>
          <a:xfrm>
            <a:off x="3775902" y="1106171"/>
            <a:ext cx="5368098" cy="464566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AFD80E-C1D6-4848-9752-11ADA9456AD4}"/>
              </a:ext>
            </a:extLst>
          </p:cNvPr>
          <p:cNvSpPr/>
          <p:nvPr/>
        </p:nvSpPr>
        <p:spPr>
          <a:xfrm>
            <a:off x="3164115" y="6179319"/>
            <a:ext cx="549365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Valderrábano RJ</a:t>
            </a:r>
            <a:r>
              <a:rPr lang="en-US" sz="1050" dirty="0"/>
              <a:t>, </a:t>
            </a:r>
            <a:r>
              <a:rPr lang="en-US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 J</a:t>
            </a:r>
            <a:r>
              <a:rPr lang="ru-RU" sz="1050" dirty="0"/>
              <a:t>,</a:t>
            </a:r>
            <a:r>
              <a:rPr lang="en-US" sz="1050" dirty="0"/>
              <a:t> </a:t>
            </a:r>
            <a:r>
              <a:rPr lang="en-US" sz="105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Lui LY</a:t>
            </a:r>
            <a:r>
              <a:rPr lang="en-US" sz="1050" dirty="0"/>
              <a:t>, </a:t>
            </a:r>
            <a:r>
              <a:rPr lang="en-US" sz="105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Hoffman AR</a:t>
            </a:r>
            <a:r>
              <a:rPr lang="en-US" sz="1050" dirty="0"/>
              <a:t>, </a:t>
            </a:r>
            <a:r>
              <a:rPr lang="en-US" sz="105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Cummings SR</a:t>
            </a:r>
            <a:r>
              <a:rPr lang="en-US" sz="1050" dirty="0"/>
              <a:t>, </a:t>
            </a:r>
            <a:r>
              <a:rPr lang="en-US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Orwoll ES</a:t>
            </a:r>
            <a:r>
              <a:rPr lang="en-US" sz="1050" dirty="0"/>
              <a:t>, </a:t>
            </a:r>
            <a:r>
              <a:rPr lang="en-US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Wu JY</a:t>
            </a:r>
            <a:endParaRPr lang="ru-RU" sz="1050" dirty="0"/>
          </a:p>
          <a:p>
            <a:r>
              <a:rPr lang="en" sz="1050" dirty="0"/>
              <a:t>Older Men With Anemia Have Increased Fracture Risk Independent of Bone Mineral Density.</a:t>
            </a:r>
            <a:endParaRPr lang="ru-RU" sz="1050" dirty="0"/>
          </a:p>
          <a:p>
            <a:r>
              <a:rPr lang="en-US" sz="1050" dirty="0">
                <a:hlinkClick r:id="rId10" tooltip="The Journal of clinical endocrinology and metabolism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Clin Endocrinol Metab.</a:t>
            </a:r>
            <a:r>
              <a:rPr lang="en-US" sz="1050" dirty="0"/>
              <a:t> 2017 Jul 1;102(7):2199-2206. </a:t>
            </a:r>
            <a:r>
              <a:rPr lang="en-US" sz="1050" dirty="0" err="1"/>
              <a:t>doi</a:t>
            </a:r>
            <a:r>
              <a:rPr lang="en-US" sz="1050" dirty="0"/>
              <a:t>: 10.1210/jc.2017-00266.</a:t>
            </a:r>
            <a:endParaRPr lang="en" sz="1050" i="0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47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F038F09-A03E-1646-9D93-2051669D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и дефицит витамина Д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6F22243E-BC49-6843-B9C9-E901F39355C3}"/>
              </a:ext>
            </a:extLst>
          </p:cNvPr>
          <p:cNvSpPr/>
          <p:nvPr/>
        </p:nvSpPr>
        <p:spPr>
          <a:xfrm>
            <a:off x="4659682" y="1772958"/>
            <a:ext cx="4409161" cy="1245800"/>
          </a:xfrm>
          <a:prstGeom prst="roundRect">
            <a:avLst/>
          </a:prstGeom>
          <a:solidFill>
            <a:srgbClr val="CA76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16 301 человек: прирост вит. </a:t>
            </a:r>
            <a:r>
              <a:rPr lang="en-US" dirty="0"/>
              <a:t>D</a:t>
            </a:r>
            <a:r>
              <a:rPr lang="ru-RU" dirty="0"/>
              <a:t> на каждые 10 </a:t>
            </a:r>
            <a:r>
              <a:rPr lang="ru-RU" dirty="0" err="1"/>
              <a:t>нг</a:t>
            </a:r>
            <a:r>
              <a:rPr lang="ru-RU" dirty="0"/>
              <a:t>/мл был связан со снижением риска анемии на 29%. 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AEC9CAB-7033-6C4E-81D2-853D36D3D789}"/>
              </a:ext>
            </a:extLst>
          </p:cNvPr>
          <p:cNvSpPr/>
          <p:nvPr/>
        </p:nvSpPr>
        <p:spPr>
          <a:xfrm>
            <a:off x="4659682" y="3670887"/>
            <a:ext cx="4409161" cy="826717"/>
          </a:xfrm>
          <a:prstGeom prst="roundRect">
            <a:avLst/>
          </a:prstGeom>
          <a:solidFill>
            <a:srgbClr val="CA769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Дефицит вит. Д чаще встречается у пациентов с анемией, чем без таковой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71D581-4216-364D-B7E9-EB8047D58709}"/>
              </a:ext>
            </a:extLst>
          </p:cNvPr>
          <p:cNvSpPr/>
          <p:nvPr/>
        </p:nvSpPr>
        <p:spPr>
          <a:xfrm>
            <a:off x="0" y="5613752"/>
            <a:ext cx="9319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Neha M.Patel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Orlando M.Gutiérrez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Dennis L.Andress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W.Coyne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Adeera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Levin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Myles</a:t>
            </a:r>
            <a:r>
              <a:rPr lang="ru-RU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Wolf</a:t>
            </a:r>
            <a:r>
              <a:rPr lang="ru-RU" sz="1200" dirty="0"/>
              <a:t>. </a:t>
            </a:r>
            <a:r>
              <a:rPr lang="en" sz="1200" dirty="0"/>
              <a:t>Vitamin D deficiency and anemia in early chronic kidney disease</a:t>
            </a:r>
            <a:r>
              <a:rPr lang="ru-RU" sz="1200" dirty="0"/>
              <a:t>. </a:t>
            </a:r>
            <a:r>
              <a:rPr lang="en" sz="1200" dirty="0">
                <a:hlinkClick r:id="rId3" tooltip="Go to Kidney International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Kidney International</a:t>
            </a:r>
            <a:r>
              <a:rPr lang="ru-RU" sz="1200" dirty="0"/>
              <a:t> </a:t>
            </a:r>
            <a:r>
              <a:rPr lang="en" sz="1200" dirty="0">
                <a:hlinkClick r:id="rId4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77, Issue 8</a:t>
            </a:r>
            <a:r>
              <a:rPr lang="en" sz="1200" dirty="0"/>
              <a:t>, 2 April 2010, Pages 715-720</a:t>
            </a:r>
            <a:r>
              <a:rPr lang="ru-RU" sz="1200" dirty="0"/>
              <a:t>. </a:t>
            </a:r>
            <a:r>
              <a:rPr lang="en-US" sz="1200" dirty="0">
                <a:hlinkClick r:id="rId5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doi.org/10.1038/ki.2009.551</a:t>
            </a:r>
            <a:endParaRPr lang="en" sz="1200" dirty="0"/>
          </a:p>
          <a:p>
            <a:r>
              <a:rPr lang="en-US" sz="105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 EM</a:t>
            </a:r>
            <a:r>
              <a:rPr lang="en-US" sz="1050" dirty="0"/>
              <a:t>, </a:t>
            </a:r>
            <a:r>
              <a:rPr lang="en-US" sz="105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Jones JL</a:t>
            </a:r>
            <a:r>
              <a:rPr lang="en-US" sz="1050" dirty="0"/>
              <a:t>, </a:t>
            </a:r>
            <a:r>
              <a:rPr lang="en-US" sz="105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 JE</a:t>
            </a:r>
            <a:r>
              <a:rPr lang="en-US" sz="1050" dirty="0"/>
              <a:t>, </a:t>
            </a:r>
            <a:r>
              <a:rPr lang="en-US" sz="1050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Alvarez JA</a:t>
            </a:r>
            <a:r>
              <a:rPr lang="en-US" sz="1050" dirty="0"/>
              <a:t>, </a:t>
            </a:r>
            <a:r>
              <a:rPr lang="en-US" sz="1050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Sloan JH</a:t>
            </a:r>
            <a:r>
              <a:rPr lang="en-US" sz="1050" dirty="0"/>
              <a:t>, </a:t>
            </a:r>
            <a:r>
              <a:rPr lang="en-US" sz="1050" u="sng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Konrad RJ</a:t>
            </a:r>
            <a:r>
              <a:rPr lang="en-US" sz="1050" dirty="0"/>
              <a:t>, </a:t>
            </a:r>
            <a:r>
              <a:rPr lang="en-US" sz="1050" u="sng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Zughaier SM</a:t>
            </a:r>
            <a:r>
              <a:rPr lang="en-US" sz="1050" dirty="0"/>
              <a:t>, </a:t>
            </a:r>
            <a:r>
              <a:rPr lang="en-US" sz="1050" u="sng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 GS</a:t>
            </a:r>
            <a:r>
              <a:rPr lang="en-US" sz="1050" dirty="0"/>
              <a:t>, </a:t>
            </a:r>
            <a:r>
              <a:rPr lang="en-US" sz="1050" u="sng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Ziegler TR</a:t>
            </a:r>
            <a:r>
              <a:rPr lang="en-US" sz="1050" dirty="0"/>
              <a:t>, </a:t>
            </a:r>
            <a:r>
              <a:rPr lang="en-US" sz="1050" u="sng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Tangpricha V</a:t>
            </a:r>
            <a:r>
              <a:rPr lang="ru-RU" sz="1050" u="sng" dirty="0"/>
              <a:t> </a:t>
            </a:r>
            <a:r>
              <a:rPr lang="en" sz="1050" dirty="0"/>
              <a:t>High-Dose Vitamin D</a:t>
            </a:r>
            <a:r>
              <a:rPr lang="en" sz="1050" baseline="-25000" dirty="0"/>
              <a:t>3</a:t>
            </a:r>
            <a:r>
              <a:rPr lang="en" sz="1050" dirty="0"/>
              <a:t> Administration Is Associated With Increases in Hemoglobin Concentrations in Mechanically Ventilated Critically Ill Adults: A Pilot Double-Blind, Randomized, Placebo-Controlled Trial.</a:t>
            </a:r>
            <a:r>
              <a:rPr lang="ru-RU" sz="1050" dirty="0"/>
              <a:t> </a:t>
            </a:r>
            <a:r>
              <a:rPr lang="nl" sz="1050" u="sng" dirty="0">
                <a:hlinkClick r:id="rId16" tooltip="JPEN. Journal of parenteral and enteral nutrit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JPEN J Parenter Enteral Nutr.</a:t>
            </a:r>
            <a:r>
              <a:rPr lang="nl" sz="1050" dirty="0"/>
              <a:t> 2018 Jan;42(1):87-94. doi: 10.1177/0148607116678197</a:t>
            </a:r>
            <a:r>
              <a:rPr lang="nl" sz="1400" dirty="0"/>
              <a:t>.</a:t>
            </a:r>
            <a:endParaRPr lang="en" sz="1050" dirty="0"/>
          </a:p>
          <a:p>
            <a:r>
              <a:rPr lang="en-US" sz="105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El-Adawy EH</a:t>
            </a:r>
            <a:r>
              <a:rPr lang="en-US" sz="1050" dirty="0"/>
              <a:t>, </a:t>
            </a:r>
            <a:r>
              <a:rPr lang="en-US" sz="105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Zahran FE</a:t>
            </a:r>
            <a:r>
              <a:rPr lang="en-US" sz="1050" dirty="0"/>
              <a:t>, </a:t>
            </a:r>
            <a:r>
              <a:rPr lang="en-US" sz="105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Shaker GA</a:t>
            </a:r>
            <a:r>
              <a:rPr lang="en-US" sz="1050" dirty="0"/>
              <a:t>, </a:t>
            </a:r>
            <a:r>
              <a:rPr lang="en-US" sz="1050" dirty="0"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Seleem A</a:t>
            </a:r>
            <a:r>
              <a:rPr lang="en-US" sz="1050" dirty="0"/>
              <a:t>. </a:t>
            </a:r>
            <a:r>
              <a:rPr lang="en" sz="1050" dirty="0"/>
              <a:t>Vitamin D Status in Egyptian Adolescent Females with Iron Deficiency Anemia and Its Correlation with Serum Iron Indices.</a:t>
            </a:r>
            <a:r>
              <a:rPr lang="en-US" sz="1050" dirty="0">
                <a:hlinkClick r:id="rId21" tooltip="Endocrine, metabolic &amp; immune disorders drug target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Endocr Metab Immune Disord Drug Targets.</a:t>
            </a:r>
            <a:r>
              <a:rPr lang="en-US" sz="1050" dirty="0"/>
              <a:t> 2018 Oct 29. </a:t>
            </a:r>
            <a:r>
              <a:rPr lang="en-US" sz="1050" dirty="0" err="1"/>
              <a:t>doi</a:t>
            </a:r>
            <a:r>
              <a:rPr lang="en-US" sz="1050" dirty="0"/>
              <a:t>:</a:t>
            </a:r>
            <a:r>
              <a:rPr lang="ru-RU" sz="1050" dirty="0"/>
              <a:t> </a:t>
            </a:r>
            <a:r>
              <a:rPr lang="en-US" sz="1050" dirty="0"/>
              <a:t>10.2174/1871530318666181029160242</a:t>
            </a:r>
            <a:endParaRPr lang="en" sz="1050" i="0" strike="noStrike" dirty="0">
              <a:effectLst/>
            </a:endParaRPr>
          </a:p>
        </p:txBody>
      </p:sp>
      <p:pic>
        <p:nvPicPr>
          <p:cNvPr id="5" name="Рисунок 4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B9D29791-520C-564D-8289-FCCBE725C6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157" y="1301069"/>
            <a:ext cx="4409161" cy="39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84533C-3073-164F-B4A9-2015E448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Гериатрический статус у пациентов в зависимости от наличия анемии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36B313A-A3FD-A043-9F82-372A81791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932707"/>
              </p:ext>
            </p:extLst>
          </p:nvPr>
        </p:nvGraphicFramePr>
        <p:xfrm>
          <a:off x="145142" y="1548224"/>
          <a:ext cx="8853713" cy="51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8114">
                  <a:extLst>
                    <a:ext uri="{9D8B030D-6E8A-4147-A177-3AD203B41FA5}">
                      <a16:colId xmlns:a16="http://schemas.microsoft.com/office/drawing/2014/main" val="4146133475"/>
                    </a:ext>
                  </a:extLst>
                </a:gridCol>
                <a:gridCol w="1886857">
                  <a:extLst>
                    <a:ext uri="{9D8B030D-6E8A-4147-A177-3AD203B41FA5}">
                      <a16:colId xmlns:a16="http://schemas.microsoft.com/office/drawing/2014/main" val="1908823769"/>
                    </a:ext>
                  </a:extLst>
                </a:gridCol>
                <a:gridCol w="2278742">
                  <a:extLst>
                    <a:ext uri="{9D8B030D-6E8A-4147-A177-3AD203B41FA5}">
                      <a16:colId xmlns:a16="http://schemas.microsoft.com/office/drawing/2014/main" val="3151756737"/>
                    </a:ext>
                  </a:extLst>
                </a:gridCol>
              </a:tblGrid>
              <a:tr h="32416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Без анемии (</a:t>
                      </a:r>
                      <a:r>
                        <a:rPr lang="en-US" sz="1600" dirty="0"/>
                        <a:t>n=257</a:t>
                      </a:r>
                      <a:r>
                        <a:rPr lang="ru-RU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 анемией</a:t>
                      </a:r>
                      <a:r>
                        <a:rPr lang="en-US" sz="1600" dirty="0"/>
                        <a:t> </a:t>
                      </a:r>
                      <a:endParaRPr lang="ru-RU" sz="1600" dirty="0"/>
                    </a:p>
                    <a:p>
                      <a:pPr algn="ctr"/>
                      <a:r>
                        <a:rPr lang="ru-RU" sz="1600" dirty="0"/>
                        <a:t>(</a:t>
                      </a:r>
                      <a:r>
                        <a:rPr lang="en-US" sz="1600" dirty="0"/>
                        <a:t>n=40</a:t>
                      </a:r>
                      <a:r>
                        <a:rPr lang="ru-RU" sz="1600" dirty="0"/>
                        <a:t>, 13,5%)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82632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жен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219 (85,2%)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34 (85%)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550025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муж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38 (14,8%)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894470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74,22</a:t>
                      </a:r>
                      <a:r>
                        <a:rPr lang="ru-RU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79,61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206021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Старческая астения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42 (16,3%)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13 (32,5%)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913161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Средний балл по шкале «Возраст не помеха»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3,19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1,41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3,89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1,53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3270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Бартел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92,92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10,7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85,97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15,8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14310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Шкала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Лоутон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7,25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1,51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6,33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2,18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496917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падений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159 (61,9%)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27 (67,5%)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257793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падений за 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2,42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2,6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2,04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922219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Шкала Морсе (средний балл)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33,86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19,2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47,5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dirty="0"/>
                        <a:t>24,8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802213"/>
                  </a:ext>
                </a:extLst>
              </a:tr>
              <a:tr h="32416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 по шкале Морсе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58 (22,6%)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18 (45%)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58255"/>
                  </a:ext>
                </a:extLst>
              </a:tr>
              <a:tr h="5792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Шкала самооценки риска падений (средний балл)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5,99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3,09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7,72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3,</a:t>
                      </a:r>
                      <a:r>
                        <a:rPr lang="ru-RU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8140"/>
                  </a:ext>
                </a:extLst>
              </a:tr>
              <a:tr h="3297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 по шкале самооценки риска падений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200 (77,8%)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30 (75%)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04841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03FE1F-683B-7742-B8E4-8C8FA577B591}"/>
              </a:ext>
            </a:extLst>
          </p:cNvPr>
          <p:cNvSpPr/>
          <p:nvPr/>
        </p:nvSpPr>
        <p:spPr>
          <a:xfrm>
            <a:off x="457199" y="1129763"/>
            <a:ext cx="8229600" cy="418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Анализ данных 297 пациентов гериатрического стационара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1730772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84533C-3073-164F-B4A9-2015E448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Гериатрический статус у пациентов в зависимости от наличия анемии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36B313A-A3FD-A043-9F82-372A81791A5B}"/>
              </a:ext>
            </a:extLst>
          </p:cNvPr>
          <p:cNvGraphicFramePr>
            <a:graphicFrameLocks noGrp="1"/>
          </p:cNvGraphicFramePr>
          <p:nvPr/>
        </p:nvGraphicFramePr>
        <p:xfrm>
          <a:off x="391886" y="1841522"/>
          <a:ext cx="8316685" cy="3995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829">
                  <a:extLst>
                    <a:ext uri="{9D8B030D-6E8A-4147-A177-3AD203B41FA5}">
                      <a16:colId xmlns:a16="http://schemas.microsoft.com/office/drawing/2014/main" val="4146133475"/>
                    </a:ext>
                  </a:extLst>
                </a:gridCol>
                <a:gridCol w="2191657">
                  <a:extLst>
                    <a:ext uri="{9D8B030D-6E8A-4147-A177-3AD203B41FA5}">
                      <a16:colId xmlns:a16="http://schemas.microsoft.com/office/drawing/2014/main" val="1908823769"/>
                    </a:ext>
                  </a:extLst>
                </a:gridCol>
                <a:gridCol w="1981199">
                  <a:extLst>
                    <a:ext uri="{9D8B030D-6E8A-4147-A177-3AD203B41FA5}">
                      <a16:colId xmlns:a16="http://schemas.microsoft.com/office/drawing/2014/main" val="31517567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Без анемии (</a:t>
                      </a:r>
                      <a:r>
                        <a:rPr lang="en-US" sz="1600" dirty="0"/>
                        <a:t>n=257</a:t>
                      </a:r>
                      <a:r>
                        <a:rPr lang="ru-RU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 анемией</a:t>
                      </a:r>
                      <a:r>
                        <a:rPr lang="en-US" sz="1600" dirty="0"/>
                        <a:t> </a:t>
                      </a:r>
                      <a:r>
                        <a:rPr lang="ru-RU" sz="1600" dirty="0"/>
                        <a:t>(</a:t>
                      </a:r>
                      <a:r>
                        <a:rPr lang="en-US" sz="1600" dirty="0"/>
                        <a:t>n=40</a:t>
                      </a:r>
                      <a:r>
                        <a:rPr lang="ru-RU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82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Динапения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70 (27,2%)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18 (45%)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33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 ходьбы (м/с)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0,72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0,5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0,52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0,3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87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выполнили тест со стулом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29</a:t>
                      </a:r>
                      <a:r>
                        <a:rPr lang="ru-RU" sz="1600" dirty="0">
                          <a:latin typeface="+mn-lt"/>
                        </a:rPr>
                        <a:t> (11,3%)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10</a:t>
                      </a:r>
                      <a:r>
                        <a:rPr lang="ru-RU" sz="1600" dirty="0">
                          <a:latin typeface="+mn-lt"/>
                        </a:rPr>
                        <a:t> (25%)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07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время выполнения теста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14,05</a:t>
                      </a:r>
                      <a:r>
                        <a:rPr lang="ru-RU" sz="13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8</a:t>
                      </a:r>
                      <a:r>
                        <a:rPr lang="ru-RU" sz="1600" dirty="0">
                          <a:latin typeface="+mn-lt"/>
                        </a:rPr>
                        <a:t>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12,46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11</a:t>
                      </a:r>
                      <a:r>
                        <a:rPr lang="ru-RU" sz="1600" dirty="0">
                          <a:latin typeface="+mn-lt"/>
                        </a:rPr>
                        <a:t>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6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Тест выполнен более чем за 30 сек</a:t>
                      </a:r>
                      <a:endParaRPr lang="ru-RU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10 (3,9%)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3 (7,5%)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817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краткой батареи тестов физического функционирования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7,53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3</a:t>
                      </a:r>
                      <a:r>
                        <a:rPr lang="ru-RU" sz="1600" dirty="0">
                          <a:latin typeface="+mn-lt"/>
                        </a:rPr>
                        <a:t>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5,4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3</a:t>
                      </a:r>
                      <a:r>
                        <a:rPr lang="ru-RU" sz="16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933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n-lt"/>
                        </a:rPr>
                        <a:t>Хроническая боль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98 (38,1%)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15 (37,5%)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408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n-lt"/>
                        </a:rPr>
                        <a:t>ММ</a:t>
                      </a:r>
                      <a:r>
                        <a:rPr lang="en-US" sz="1600" dirty="0">
                          <a:latin typeface="+mn-lt"/>
                        </a:rPr>
                        <a:t>SE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27,7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2</a:t>
                      </a:r>
                      <a:r>
                        <a:rPr lang="ru-RU" sz="1600" dirty="0">
                          <a:latin typeface="+mn-lt"/>
                        </a:rPr>
                        <a:t>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26,38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2</a:t>
                      </a:r>
                      <a:r>
                        <a:rPr lang="ru-RU" sz="1600" dirty="0">
                          <a:latin typeface="+mn-lt"/>
                        </a:rPr>
                        <a:t>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4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+mn-lt"/>
                        </a:rPr>
                        <a:t>Ортостатическая гипотония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15 (5,8%)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6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76922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7EC7D0-47EB-4541-A058-AA25098BAE73}"/>
              </a:ext>
            </a:extLst>
          </p:cNvPr>
          <p:cNvSpPr/>
          <p:nvPr/>
        </p:nvSpPr>
        <p:spPr>
          <a:xfrm>
            <a:off x="478971" y="1279710"/>
            <a:ext cx="8229600" cy="418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Анализ данных 297 пациентов гериатрического стационара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236402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5E9B1-72A9-544B-84F6-A11AEC1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Влияние анемии на смертность у пожилых</a:t>
            </a:r>
          </a:p>
        </p:txBody>
      </p:sp>
      <p:pic>
        <p:nvPicPr>
          <p:cNvPr id="5" name="Объект 4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11061D3D-66E4-A349-B1C4-B4F428540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53" t="36048" r="31838" b="19393"/>
          <a:stretch/>
        </p:blipFill>
        <p:spPr>
          <a:xfrm>
            <a:off x="586038" y="1434017"/>
            <a:ext cx="7841293" cy="41461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33A5F-773A-5741-A3D8-5CDC1FBB702F}"/>
              </a:ext>
            </a:extLst>
          </p:cNvPr>
          <p:cNvSpPr txBox="1"/>
          <p:nvPr/>
        </p:nvSpPr>
        <p:spPr>
          <a:xfrm>
            <a:off x="2555312" y="5803200"/>
            <a:ext cx="57369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Han </a:t>
            </a:r>
            <a:r>
              <a:rPr lang="en-US" sz="1200" dirty="0" err="1"/>
              <a:t>SV,Park</a:t>
            </a:r>
            <a:r>
              <a:rPr lang="en-US" sz="1200" dirty="0"/>
              <a:t> </a:t>
            </a:r>
            <a:r>
              <a:rPr lang="en-US" sz="1200" dirty="0" err="1"/>
              <a:t>M,Kwon</a:t>
            </a:r>
            <a:r>
              <a:rPr lang="en-US" sz="1200" dirty="0"/>
              <a:t> </a:t>
            </a:r>
            <a:r>
              <a:rPr lang="en-US" sz="1200" dirty="0" err="1"/>
              <a:t>YM,Yoon</a:t>
            </a:r>
            <a:r>
              <a:rPr lang="en-US" sz="1200" dirty="0"/>
              <a:t> </a:t>
            </a:r>
            <a:r>
              <a:rPr lang="en-US" sz="1200" dirty="0" err="1"/>
              <a:t>HJ,Chang</a:t>
            </a:r>
            <a:r>
              <a:rPr lang="en-US" sz="1200" dirty="0"/>
              <a:t> </a:t>
            </a:r>
            <a:r>
              <a:rPr lang="en-US" sz="1200" dirty="0" err="1"/>
              <a:t>Y,Kim</a:t>
            </a:r>
            <a:r>
              <a:rPr lang="en-US" sz="1200" dirty="0"/>
              <a:t> </a:t>
            </a:r>
            <a:r>
              <a:rPr lang="en-US" sz="1200" dirty="0" err="1"/>
              <a:t>H,Lim</a:t>
            </a:r>
            <a:r>
              <a:rPr lang="en-US" sz="1200" dirty="0"/>
              <a:t> </a:t>
            </a:r>
            <a:r>
              <a:rPr lang="en-US" sz="1200" dirty="0" err="1"/>
              <a:t>YH,Kim</a:t>
            </a:r>
            <a:r>
              <a:rPr lang="en-US" sz="1200" dirty="0"/>
              <a:t> </a:t>
            </a:r>
            <a:r>
              <a:rPr lang="en-US" sz="1200" dirty="0" err="1"/>
              <a:t>SG,Ko</a:t>
            </a:r>
            <a:r>
              <a:rPr lang="en-US" sz="1200" dirty="0"/>
              <a:t> A</a:t>
            </a:r>
            <a:r>
              <a:rPr lang="ru-RU" sz="1200" dirty="0"/>
              <a:t> </a:t>
            </a:r>
            <a:r>
              <a:rPr lang="en-US" sz="1200" dirty="0"/>
              <a:t>et al</a:t>
            </a:r>
            <a:endParaRPr lang="ru-RU" sz="1200" dirty="0"/>
          </a:p>
          <a:p>
            <a:r>
              <a:rPr lang="en" sz="1200" dirty="0"/>
              <a:t>Mild Anemia and Risk for All-Cause, Cardiovascular and Cancer Deaths in Apparently Healthy Elderly Koreans</a:t>
            </a:r>
          </a:p>
          <a:p>
            <a:r>
              <a:rPr lang="en" sz="1200" dirty="0"/>
              <a:t>Korean Journal of Family Medicine 2019; kjfm.17.0089.</a:t>
            </a:r>
          </a:p>
          <a:p>
            <a:r>
              <a:rPr lang="en" sz="1200" dirty="0"/>
              <a:t>Published online: January 17, 2019 </a:t>
            </a:r>
          </a:p>
          <a:p>
            <a:endParaRPr lang="en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F66E6F0-59B2-DC4C-B1AD-78A40EDCBFE6}"/>
              </a:ext>
            </a:extLst>
          </p:cNvPr>
          <p:cNvSpPr/>
          <p:nvPr/>
        </p:nvSpPr>
        <p:spPr>
          <a:xfrm>
            <a:off x="4339771" y="2765642"/>
            <a:ext cx="420915" cy="261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4BDEEF1-AB18-4F43-B33F-BAE63F3CC04C}"/>
              </a:ext>
            </a:extLst>
          </p:cNvPr>
          <p:cNvSpPr/>
          <p:nvPr/>
        </p:nvSpPr>
        <p:spPr>
          <a:xfrm>
            <a:off x="4296226" y="3481674"/>
            <a:ext cx="420915" cy="261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8834D31-E822-4744-9024-A7D7E8C6F6EA}"/>
              </a:ext>
            </a:extLst>
          </p:cNvPr>
          <p:cNvSpPr/>
          <p:nvPr/>
        </p:nvSpPr>
        <p:spPr>
          <a:xfrm>
            <a:off x="4339771" y="4197706"/>
            <a:ext cx="420915" cy="26125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1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BC0B0-A489-E64D-87DB-23430B34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Снижение гемоглобина в пожилом возрасте: норма или патология?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194775-FE02-8245-BC7B-5411DB660A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536890"/>
            <a:ext cx="27051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47AEF7-5701-0249-BAEA-CF7C4B58D4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48" t="5294" r="3146" b="3647"/>
          <a:stretch/>
        </p:blipFill>
        <p:spPr>
          <a:xfrm>
            <a:off x="6235700" y="1279710"/>
            <a:ext cx="2552700" cy="32033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9FF1CC-905C-514D-BD51-3D0497E6855E}"/>
              </a:ext>
            </a:extLst>
          </p:cNvPr>
          <p:cNvSpPr/>
          <p:nvPr/>
        </p:nvSpPr>
        <p:spPr>
          <a:xfrm>
            <a:off x="184150" y="1279710"/>
            <a:ext cx="57721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органах кроветворения в первую очередь появляются признаки морфологической инволюции:</a:t>
            </a:r>
          </a:p>
          <a:p>
            <a:pPr algn="just"/>
            <a:r>
              <a:rPr lang="ru-RU" dirty="0"/>
              <a:t>атрофия вилочковой железы и миндалин – в юности</a:t>
            </a:r>
          </a:p>
          <a:p>
            <a:pPr algn="just"/>
            <a:r>
              <a:rPr lang="ru-RU" dirty="0"/>
              <a:t>20-25 лет селезенка достигает максимального размера, затем постепенно уменьшается</a:t>
            </a:r>
          </a:p>
          <a:p>
            <a:pPr algn="just"/>
            <a:r>
              <a:rPr lang="ru-RU" dirty="0"/>
              <a:t>25 лет - в бедренной и большой берцовой кости красный КМ практически исчезает, к 60 годам- в плоских костях </a:t>
            </a:r>
          </a:p>
          <a:p>
            <a:pPr algn="just"/>
            <a:r>
              <a:rPr lang="ru-RU" dirty="0"/>
              <a:t>лимфатические узлы - фиброзно-жировое перерождение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25B644-576A-4C4B-B11F-C2A59BB3BE94}"/>
              </a:ext>
            </a:extLst>
          </p:cNvPr>
          <p:cNvSpPr/>
          <p:nvPr/>
        </p:nvSpPr>
        <p:spPr>
          <a:xfrm>
            <a:off x="31750" y="4211529"/>
            <a:ext cx="5956300" cy="2082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Но! в периферической крови в норме количество форменных элементов и уровень гемоглобина остается одинаков в любом возрасте</a:t>
            </a:r>
          </a:p>
        </p:txBody>
      </p:sp>
    </p:spTree>
    <p:extLst>
      <p:ext uri="{BB962C8B-B14F-4D97-AF65-F5344CB8AC3E}">
        <p14:creationId xmlns:p14="http://schemas.microsoft.com/office/powerpoint/2010/main" val="171273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C710F-1AEB-2E47-9D6A-A92D4F09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Риск смерти у пожилых пациентов в зависимости от тяжести анемии и наличия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коморбидных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состояний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6D3B47-99A5-FA41-8746-E466454E3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9" y="1832980"/>
            <a:ext cx="3352800" cy="414966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200" b="0" dirty="0">
                <a:latin typeface="+mn-lt"/>
              </a:rPr>
              <a:t>Гемоглобин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90 г/л </a:t>
            </a:r>
            <a:r>
              <a:rPr lang="ru-RU" sz="3200" b="0" dirty="0">
                <a:latin typeface="+mn-lt"/>
              </a:rPr>
              <a:t>- риск летального исхода увеличивается в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1,5</a:t>
            </a:r>
            <a:r>
              <a:rPr lang="ru-RU" sz="3200" b="0" dirty="0">
                <a:latin typeface="+mn-lt"/>
              </a:rPr>
              <a:t> раза, при сопутствующих кардиоваскулярных заболеваниях — в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5</a:t>
            </a:r>
            <a:r>
              <a:rPr lang="ru-RU" sz="3200" b="0" dirty="0">
                <a:latin typeface="+mn-lt"/>
              </a:rPr>
              <a:t> раз </a:t>
            </a:r>
          </a:p>
          <a:p>
            <a:pPr algn="just"/>
            <a:r>
              <a:rPr lang="ru-RU" sz="3200" b="0" dirty="0">
                <a:latin typeface="+mn-lt"/>
              </a:rPr>
              <a:t>Гемоглобин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80 г/л</a:t>
            </a:r>
            <a:r>
              <a:rPr lang="ru-RU" sz="3200" b="0" dirty="0">
                <a:latin typeface="+mn-lt"/>
              </a:rPr>
              <a:t> - в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2</a:t>
            </a:r>
            <a:r>
              <a:rPr lang="ru-RU" sz="3200" b="0" dirty="0">
                <a:latin typeface="+mn-lt"/>
              </a:rPr>
              <a:t> и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7</a:t>
            </a:r>
            <a:r>
              <a:rPr lang="ru-RU" sz="3200" b="0" dirty="0">
                <a:latin typeface="+mn-lt"/>
              </a:rPr>
              <a:t> раз</a:t>
            </a:r>
          </a:p>
          <a:p>
            <a:pPr algn="just"/>
            <a:r>
              <a:rPr lang="ru-RU" sz="3200" b="0" dirty="0">
                <a:latin typeface="+mn-lt"/>
              </a:rPr>
              <a:t>Гемоглобин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70 г/л</a:t>
            </a:r>
            <a:r>
              <a:rPr lang="ru-RU" sz="3200" b="0" dirty="0">
                <a:latin typeface="+mn-lt"/>
              </a:rPr>
              <a:t> — в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2,5</a:t>
            </a:r>
            <a:r>
              <a:rPr lang="ru-RU" sz="3200" b="0" dirty="0">
                <a:latin typeface="+mn-lt"/>
              </a:rPr>
              <a:t> и </a:t>
            </a:r>
            <a:r>
              <a:rPr lang="ru-RU" sz="3200" b="0" dirty="0">
                <a:solidFill>
                  <a:srgbClr val="FF0000"/>
                </a:solidFill>
                <a:latin typeface="+mn-lt"/>
              </a:rPr>
              <a:t>10</a:t>
            </a:r>
            <a:r>
              <a:rPr lang="ru-RU" sz="3200" b="0" dirty="0">
                <a:latin typeface="+mn-lt"/>
              </a:rPr>
              <a:t> раз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F4229A-9390-4742-9BA9-36F8E9467CAD}"/>
              </a:ext>
            </a:extLst>
          </p:cNvPr>
          <p:cNvSpPr/>
          <p:nvPr/>
        </p:nvSpPr>
        <p:spPr>
          <a:xfrm>
            <a:off x="2743200" y="6334780"/>
            <a:ext cx="5460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Goodnough LT, Schrier SL. Evaluation and management of anemia in elderly. Am J </a:t>
            </a:r>
            <a:r>
              <a:rPr lang="en-US" sz="1400" dirty="0" err="1"/>
              <a:t>Hematol</a:t>
            </a:r>
            <a:r>
              <a:rPr lang="en-US" sz="1400" dirty="0"/>
              <a:t>. 2014;89(1):88-96. </a:t>
            </a:r>
            <a:r>
              <a:rPr lang="en-US" sz="1400" dirty="0" err="1"/>
              <a:t>doi</a:t>
            </a:r>
            <a:r>
              <a:rPr lang="en-US" sz="1400" dirty="0"/>
              <a:t>: 10.1002/ajh.23598.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EC3F46-6D73-3C4C-8C47-F5779808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841"/>
            <a:ext cx="5384800" cy="40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5880" y="1416249"/>
            <a:ext cx="1553765" cy="133945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51209"/>
            <a:ext cx="8918531" cy="90487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Влияние анемии на исходы сердечно-сосудистых заболеваний</a:t>
            </a:r>
          </a:p>
        </p:txBody>
      </p:sp>
      <p:sp>
        <p:nvSpPr>
          <p:cNvPr id="77828" name="AutoShape 5" descr="data:image/jpeg;base64,/9j/4AAQSkZJRgABAQAAAQABAAD/2wCEAAkGBhQSERUSExQWFBUSFBUUFRQUFRQVFBQUFBUVFRQUFBUXHCYeGBokGRQVHy8gJCcpLCwsFR4xNTAqNSYrLCkBCQoKDgwOGg8PGikcHCQsKSwsLCksKSwsKSwsLCkpLCkpKSkpKSwsLCkpKSwpKSksKSkpKSksKSksKSksKSwpKf/AABEIAMEBBQMBIgACEQEDEQH/xAAbAAACAwEBAQAAAAAAAAAAAAADBAACBQEGB//EAEUQAAEDAQUEBwQHBQgCAwAAAAEAAgMRBAUSITFBUWFxBhMiMoGRoUKxwfBSYnKC0eHxIzNTkqIHFENjc7LC0rPDFSQ0/8QAGgEAAgMBAQAAAAAAAAAAAAAAAgMAAQQFBv/EACsRAAICAgIBBAIBAwUAAAAAAAABAhEDIRIxBCIyQVETYbFCcYEUIzSRof/aAAwDAQACEQMRAD8A8xbW58kgXUW7eVkw5to5rsw4aHcsKUZrEj1M7j0Fs95OblqNrSMiiT2SObTOvsPOY+w5ZjyqtkVU10XzjKNSViVv6PuYTgBND3adoeG1Oyw0s8NNMH9VTir4hPw3uaYZAHjZXUcQUzJDHKzC19BWrQciDtG4jyR/kfUjI/Dgrlj+V0efsk+AuI+iR5qNt1CqWyzOheA/Q5YhmCDlqlnCh5JqSZic5R9P0a0NpG1MvZUVBqsSKVP2W0kaIJRofjytlZJEpJOtG3R4m42j7Q3ceSxpSrigMs5RPQdBnA2+Lg2Uj7Qifh95XpbzNCcR25cKBea6K3RLFPFaJKRMjdiPWdlz2OBa4NZr3SczQL019xYSSdlc8qEUq0jfkUGSrNnhqX43a+TEncfRJSuAUtFsGay5rwbvHmFajZU8sYjchQXSJR1srtryVDaEXEzPyIjLpkvJKgulVCUcYmeeZvo66Vek6NdEutAntBLIdWgZPmprh+iyvteXA3Q/oq14/vVoH7JtTGz+M5u//LB/mOS3LdeLnVJ/l2ADQAbANEuc+OkafG8bn68nX8l7yvBuEMY0MYwUY1oo0DfTjxz3rBmlqrTSk57ylpXpJ02/gq5yE5y69ypREKZyqi7RWDUIxKyoarBiKyKq17vuRzyMq/DmqsPijPstiLjpqvV3T0cyxOFA3Mk6a6FMPigsjMcr2gjeTruAFSTwHjReX6RdKppmUgcWsHeAGGSm8CuQ5Zo4xsVkyxxrW39HqLd0tstmd1dcRGuEd3cKDRRfJGnkedVEbgYF5cmrPol2WgjsEVYdWnTLaDsKWtF3tkJMRqRqw/vB4e0OIRrBTESfZrVZNrrUltcjUEVBB4EJVWdKbqItaIaJVwonmX1iynYXbOsaKPH2ho8eRTM9zEtD2dprmhwoM6HMEt1CPrsyp8/YYrnID5qJmWzkFKyBMSM+STXYR15EjC7McUKdgIBGaAWVK1ruuGadv7JvdcCXuIbGzI1xPOXhmUekZU5TbTVmQzVaFjhdI7CxpcdzQSRzpot+Po5Z4e1K7rnfQZVsVeLu84cqIlrvSjcDA2Nn0GDA3xA1PEkpcpp9GvF4kluTr+QNnu3BnO9rd7GkPca7yOy315KjbfHF+4jDD/EPak8Hnu+FEjNNXagRhz3NYwFznnC1rRmTuCBfZq9MekEtNuc41JJJ8SSfevS3dY5TCG2k4GtA6sHObCTkMOjW7sWaJdl2MsgxGj586v1bFwj3n62/TJBtdqqcRNSd+dChbQ6MH7pML/c7NH3Yg9w9qSr/ACBy8guOvPPutAP1QBQcNiVDsgNpQnDPltr7lQxJLpBbQYZCeshjdyaGO/mbms60dEmPqYHmv8N9CfuvGviryvzyGSHHaS3h4lEm10zPOGOfvRiSxxscWucWkGhGF1R4ELQ6PXXFabQ2EFxBq55wkUY3N3np4p29WMtLMwBIO6/bydvHuTf9mtgLTaXnJzWMYBuDy7EeXZCbzTi38nPfjuOaMO4s9FfVuAo1oAZhwho0DRoKbtPJectMqdt85qeHyB6LLkdXMpC2dSbrSAyyJcorjVCciFWDeoArhiIyzkqmMSQMNTMNkJ2apuwXYXEAAk+ZW3a7fBYWjrKOmIyhZTEPtnRo9VXYbkoq3o5dHRw994wtGZLuy3nnqlL36exQAxWQB7tDKe7zH0vDLmvM330mntZo92COuUTKhgHH6XisnqU+MEuznZfJlLWPS+y1svCSZ2OV5e7SpOQGwNAyaOAVrNaC0hU6lXbAjMKUk7L2yx4jiYMnVqBsdt88lEeMkDJcVWG4Ju6PT2i8gxuFgrn3nCtaammxZFptrnVq4/PBDnmzoow1ySUq2dKcnLQhLGeKG23SMp2nZaZnLkdQtdsddiVtliTFK9MyTwyXqizjb/cR22iQDUnsyD7wyPiEN1sidoSzg4V9W1WbI3CVWVu0aH0O5GopGR5ptUz0NxXZHaJ2RYx2qlxac8DQXOpxoCF7G9rcGhsUbQyOMUDG0oKZeOmuq8P0HtYjtsRccnh8VdxkY5rf6iF6q+GFrzXXQjjofUJOXs6XgyTg38mXapxX3LOnmrtRrUkZZFEg8k3YN8h2DXIAakn37PNetu67hZYiXfv3ijzkeqadYm8ad4jkkei9gwg2t4rgq2EHMF+YdJTc3QcVe2WvEPH9VTfwi8UP65f4Ly2qu2o+K5Ga+OqUYmWuQGhOxhje0FS0x5ADdX1RWOp5D0RpG1FfJQb8GLKEtInbW2hoUhKVaM8jj3rV6FW8Cd0ZNOuZgGe1pxNB9VjnRJNeWPBGRBBHAg1CNK00IyTeOSke5vOyHFs21HxWLaG7Ft2G1stUdcVJGgY2cTtbwNUtabqcDVuYNKg5OHCnggWtM1yXNco9GG9tAqNb+q13XaSaYch4ELXuzoqTQkjPYQa5amlKZK7FKEjztku179G+JyC9DDcLIohJM9sbB3nE5Hg36R4AId6dKLNZOxD/APYmFRX/AAWc3e0Rub5rx9vvGW0vxyvL3bPotG5jRk0ckXGxcs0VqO2bd59MKVZY2mJpyMxp1zh9X+GPM57F5fASampJ1JqSTvJKegsJNBTU5ZLZsvR86uLWjXOpyruCtNLoTwlk3IwYrCTs+eG9OC6qGmpXpRZomZVxU+cuC7LOylBkKGtKepVNsfHFFdnmW3auusVN4W/iBAFABQ0FRTm5yUMra1FCdMhRo+zvPEqrZbxwM3/4/IGlK78lFoukazN51yGX0f1UUtlcEYRzKNENUFjMymYRkrYEEFZkESRtRVBpVFjORqhQ0xLwi3pOzHUHOuziFq3jQrLhHbHNaI9HJ8iNTsobQPokePjuXsbD0xjnaGWk9XIAG9Yc2vFKVfQZO4rw8mp5lM2Ky4qk90ep3IpwTWxGDPkhP0Hrp4mOHYe11PouBFN5Sdlu4TTMiaSXSOoSBk1ur3mu5tT5JS7JBSUaGjAB9XEa/Bej6N2bq4ZLQe8/9jHvwjOQjm6jfulZ/adaF5q+C96WpooxmTGANY3c0ZCvHaeJKxQ5Gtb6lDjYlG176LxMTAFPnyUibkrSbOSsiVB4syOK1HsAaB81SFmZSh20y5lPPjo3PWnrkSVTGR6MG3LOmT9reKmiQerFVbBhAtEPvTBUcKq06YvLBSVCDrRJC9kjHYXCoqNDQ6OB1Gei9PYf7Rm0pPCSd8ZGfMOofUrz97w/s4z9Yj+n8lkELQoqStnJlmyYJtQZ9Ck/tNgGbLO97v8AMc1g8aVJ9F5+/wDplabS0tLhHEdY4gWg/wCoa4n+JpwXnMKLA+nI5U38Fail0Bk8nJk1JhrNHn86Lfuq7sRrWlKnMUAypUlZ12QVcKHI71vzWgMZRuQA26E8kEma/HgqtjcczIh2cznV1M/XJKTXjWueWZzzOzwWdPbKnLhrStANeCUktIrn7ic/BDQ+WZR6H32ok7uJoK+SA60a1d4CtPMrOdaN5XG2j9M/eiUTM8+zSinCeZaAGl7iGhup28Mt6yoC0NxuNGim815D2khb7xMhpTCwd1vHe763uU4WyPPxX7C2y3GR5cRTcNw2eK6kQ5RHwRm/KbmFWaQEdzNVVraLOddKizRVclNFOsS00ytFSaSFbZJVI2ZtX8j7kS0SVVXjAz6z8uTdp+CfHSOXmlydizohrUmvAbSVpWeMCJtNtXeZ/JZdFt2VoMLPs+5xVyegPHiuT/sZ4mcx4LczWlN9dnnRfQb1YIo44R/hMDfvavJ+9VeTuOxCS2QMPd60ONfosBkPo1b97SFzi46kmvjn8UjI7o6fhxrkzLcalEhQnHPkiwJZqT2MD4IrT7lRjUxFFUgUrr+qgWxqwQ1IOeZ/RWvS0UB8SOWiYaRG2u8Ub8SsK8bTXLeFXYTdIRmelS5Xe5CVgI6ixjPyQKpqxipHOitIFvYHpAKRQje5540DQPeVhBq3elL6Stj/AIUYB4OeS8jyLQsgNWmGonH8hcsroGWKBiNgVmtU5Axx2NXZJQ03o9qtWI8NlEpZ8iOaatUYGWIADYSBRDVs0L0xoTdIfnegGU/ojkNOeMECmlT+SBJaWjut8XH4BGjNKXyWjYT4b/xVmzMBoO0fJo8dqQmtBdqct2zyRLJ3groSsnwiC2Ekl5qDqNw4DYrPZuNRvSqLDPh4jaPiNyNxFRn8MsComGsa7Npy9RzUVUN0eljnZLUxO5sdQSN35e0OI9EtK7NAkuBoNcZcdez2QOR1XZBK3I1ePr0d/URVZqj8HX5ZK9S/6KyTJKZ5J9Aqz2hx0AHAj8CqQ2hzm07pqQaZbNqYomSea3xI4BvezOxv/Y7EtK4uNTqfkI5sZHity5rgaGie0CrTnHFoZAPbftDNw9rkibSViY455JcUjLu64JJhiFGR6dY84Wcm7XHg2q3orHDEwMJdKRU1P7NuedA0dqnMolsvFzzmdlAAMg0aBo0A4BZ73pEpNnSxYIYv2z0HRrq3WigijaRHKQ4NNa4Kak10J80vePePjRC6Jy0tTRvbK3xMbiP9qetkWZ4eW9AzXH2sxhEUaCLNFc39FaNURRDRNod5GXitCzMDWknLZVJWd4bmdBs3oNqtp02DQKB3QW2W2uXD10WPaX5qz5kpJIiqhLnZVxXFXEuqi1KkRq17mgGLE40ayr3Hc1oJJ8gs6zwVOSfvyQQwCId+cVdvETXDyxuAHJh3oqEuainNnnLXaDJI6Q6yOLv5jUDwFPJcY1caiMCf8HLVt2yNYr4VcBdASmbYRLQR9ocwkL7ipLWmrWn3t/4rUszc0tfz6Shp2RR1H2g5/wDyCLG9i/Lx/wC3v7ELF3XjkguzNPQJmyR0x7i0EeaZjiwDTtO1O6ugCa3swwxtxSYq276d804N2cyVdjWNpQHLbX4Lj3ILlNsjqHSKvsu1ufA6/ml6pltdiJJBjG53v4c0VipY72tCVVFCKaqK+Qime7a3PRHkhyz01VAKZ78gE+Yx1dTsy8qLAewSPL3rZxsWZZzWo0O9bF5EZ+awmPo6qfF2jkeSuM7R6Do1YhIXPlFY4aVB9t57sfLKp4DinLztpe4knXPd+gTb4P7vA2z7W9p/+o4Au8hRv3ViTSapb2zbCPCCXz8lHSqmNCqugqMiHbttnVTRyfQe0nlWjvSvmvTXtBgfTnQ7wTUHyIXj16u7rT18Aqe3AMDxqSz2H+mE8uKFjofQq8DL5ohAq85pzqgNkyVBXXZZ8+VErPKqSvS73K0hcmcldRKueiTobGoxDZ1qNE2qtFBVbd03PizcQxjQXPedGtGpO4e/YoErZLuszGMdNJlHEATvc4mjWt4k/jsXl7wtzppHSOyLjoNGtGTWN4ACifv6+xO4RxjDBGew3QuNKdY8byNBsHNZWBMiqMXkZOXpj0izAjMaqRMRgFGyscTpXGqpKtGEtmyLH7ts+NzQPaNFj3/aA+0yuFKB5a37LKMHo0L0cDhBBJOT2gMEe7rHijQOIzdybxXi3I8a+TL5s9KP+R275e0AdDl5rQtDNfnVYkb16COQOA+sK+aJoRilcaMtzFTq1oz2WmeyqEIVfIn47FRErhiYMa61qByNEMKASWIPNSaHbx4qJsRrqrkMfiRPVQWYk0pU/JQ7ytQHYFKN3b0W0XiAMLRxPGtMlgWq0Z18UlKzo5JKOhO8JUHo3ZhJbIWnNuMOdxbHWRw8m0QLZLUrV6Ex0tDn/RhmI5lobl4OK0rUTjZH+TMl+zVvWfE4u2kk+fyViTLUtpqsuXVZ0dWW2CoiNauAKwVgVRHJi7rwdDIJGZluWE6Oae813A/AJcrgNESQDkz1z2MmaZIq09ph70Zyydw46FZT4SNiRsFsfE7HG4tNKZbRuIORHBbTL8if++YWO+nG2rTzZq3mKoGh8Zp+4xJBmhEL0TbDBLmyVjuAeGuHNr6FXHRsbHCmtTJHT3qFNfTPLuZVM2e73O/Oq3DDZYgTJPFlSrWOxu/lZU+5Dg6XWauCCOjzk2SZoDSdzW11+0aIqYlygnTaC2a52RN6yZwawbSDmdzQM3ngFiX9fJn/AGcYMcLTUM2vcPbkpqdw0CLeD5HuLpXOc4VGeg4AaNHIBJGJROi8iclS6M/qlcRpt0arhR2Z/wAIJjFHIuFcENVVjOFICAtO6bsMj6AczsA1JduAFTXgiXfc5cC40a1ubnOOFrANrifdqgXxfjcJs9myiPfkIIdNTftDMtNu1RKyOsauQt0lvAPc1kf7qIENOmN578lONABwA3rBeFo2x1Q072+5Z7k+OkcvO3KTbBtWpY5+zTdUj0yWbRF6wtAcNQ7LyqfeoxUZcTZitew6HxC6+Py96z+s0I0PpwWhYpgRhJ2inDP3FLao3Y5ps49qGU1JHSo3JdwSzWVDlFyi4pQXJmlPOsy0zp99iefZKTnslO8c9wOauIvNyXQg2IuO4DUnYFtdFJGm1BornDMG88Ad64XBZcgrkMhrTjvO9GuWfqbTFKdGSDF9h3Zf/SSmvowQuM0/2blqGvzvWXLqtu9bOWPc0+ySOe70Cx5Qs0TtT0wS6HKpXQioU5FqLuFdarKwaLsGSrO5WxpWeVQGTSAz5pZ0Q3DyRnOQy5EjPNoq5tGO+6PX8knRO2rJgG8k+WQ95SrQmpmCSuRpWC/HxjC4CRm51cQ+y8Zhakdthf7RjO6QZD74qPMBedaiEJcopm/FmnHXaPTNu0u7jmP+y9pPkCri4ZDq089i8qRwQ3FBw/Y9+VFbcf8A09cbqYz95NEwcZG1/lBJ9FSS+bLEP2bDO4bSMEfPPtHwHivJAogcjWP7Ey8xv2qjQvO+5bQRjIwt7sbBhjZxDdp4mpSiEHK7UVCVNy2y0/cbzPwKUKbn0HifclkaM+TcgdFaVuTRtJJ+ARooiSAjTEA5UroOWzz1UsD8drZWCMAYCdfIHcFeI0dyqk3uTMcuIV9puvEbCoHGS+DajkxtqMyAK8thS80dEKwT4Dw2jgdQtS12faO6dCkNUzp4nziZi6rFiiqxlG8bY4QYnOJMtaVJNGNNK8Kkf0rzVplHzuW1fBLeyfYAZkNrQBkBxr5o1huhsAD5Wh0uRDHCrYtxcPaftpoFSpBZFKbUUZdkuGRzcb6RsOjn1DnD6jNTzNAmn3ZC3I4n+TATupr6pq1W0uJJJJSEslQo22T8cILSs2Z3iWBrxrHSN+dTVoOBx+02niCsWYI13W7qn1ILmOGGRo2tOeXEHMfmmbwsdM2nE1wxNeMsTDtH4bFXQxPlEyC1dorOKriVitFmlRVxLlVAvg696WlKs9yA5yKJnmUe5cgZid85cUN2ZoFJpsIwDX2iP9tU1LRgnk3+hqR2NlRlgOGnA5hIlO2e8RhDSxva7LnjFUZ1BpolbWzCVESTTXJFA5XxoGNWxK6KjOghcqErhK5VRItys6u4lUuVSVdCWwmJFYUsCmbINXHRuZ+A8VTDxyL2tudNwp4nMocNnJ2flzUNudtDfEH8UOS0udkTluGQ9FaJJwbsYfKG9huZJo5w0A3ApeV9SSh1ouvKlAOTaKlSN5aQRqPnPguKzVYKNOFwcMQy2OG4/gt6wy1bh3a7RQ7aLyDJy04gc/fwPBb9zW8OIpkRq0/DeEqcdG7x8tMZls9Cdq6tdtja7OtOYUSV0dRwvaCMgAe+Z2eB5EYO2QEnHxwjPmVl2i1VJNdfVaF8TkYWnVjGg7sZAMh8X18lgyyZoVsZJ10ddKuFCCI0IrEly1Esd59WMDgXxE9pte00nV8Z2HeNDtUZnkgzR5FQjWrQ5NY2vBfE4PYNTtadz2+yfRZ7ojuWc6d8TsTHOa4bWkg8loWPpLiymhY85nGwmJ5y20BYT4BM4syf6iPLjLTKuCrRejsV1Qzsa+NzwDGZDiAo0aEFzTmcVRpsSFrjhjOZkdsyZ/2IS73RtcVx5XoxnhC6knPZv2eadkvJlaNjpuLyD/SMkpasT8ycQ3bvAZFNSrs5+WSkvTs5Z2l56uIF7ztbQUG2ldB9ZNi544x2u27yYOQ281t2Owiyw0IpNKKyb2j2Y+FK1O8ngsq1S1JVOdvQUfHUYpy7/gTkn3ADwQDITr6jJFkKqxqsW4t6BPsYdswnhp4hIOBBociF6KGzVB10CSvqyZB+eWvEHb7vNEpboXlw1HkjKxrhcq1VmMJNANUZi5WTEisszjwG85I8UIGmZ+kdnIIwhUsasbYqLOBq6vIfiiloIDRiAGezM7yjiBEFnQ8hywv6ETZtx8x+BQ5IiPxT5hVTGQpyJLAZjiutBOQzTU1lB0yPofwXHjAMI8TtP5IrM/BrsGIAO8fBvxKnXAaNA5ip9VVdDFCt/BP7xy8h+C6JttBUaEVBHIgrohVupUsJKRpQdJpWtpiB+2zEf5hSvioskxKIaQ5ZciVHrr0mJcSdSTXzKynOWrekfbcNzne/8FlOas6Otkey8ZRQUJivVWDZeN6LKezVDjZ8Vad2SoJPRiW46oFiGfgfcV22PzXbNk1ztzSBzdl8Vpj0cabvJZ7XoRGTYpCdDNh25BrWuNOFX1Wde7K1I5J3oTKHWOaPbHMHkfVlY1tR4xkeKDbdTWqQ9SOvj9XjxR5WaMgrY6JQdZNid3IW9Y4bCQaRt8XEeAKVtsW5bvR+Dq7IXbZpHO+5H2Wj+bEjlL0mLFiayr67OXlaC5xJ2lZMr/NMzuST0CNc227BFHhir6IC07tixOpvIVti4q2aljsXYLt9QBy2rKvDOoBypT4L0F5zYGYBupXw1XlLbNqqgrYzyXGMeJiCU1oQDnT5onGNAyAofaPwruQuro9zuOXMhGs7Vob0cfHF2GwIjMlKrtEluzoKFBGrqqERoQj4orhQ3hHoqyNqoi5RFHNVHw4xTR2w/Aph7KITAjToyzx2JYNhRBGnrXBUCQcGv8dD8Eqi5WJ/Fx0zrWK+BcaUSqFjoxQMxrqJRcVWFxR6G9O+eTf9rVkuUUS0bJ9kart1KiisAOzTwKXtOiiipdh/0mBPqif4R+0P+Sii1HDfuZ6L+z397aP9D/2sT14au5qKLPk9x1vF/wCOv8mRaVvM/wDxwf6R/wDK9RRSXReL3v8AsYs6Ueoooi2C2rduL94PnaFFFGVj9wzfXeHI+9eXteiiiLGL8sBL3W8/gEaLRRRMfRix+4K1XUUSjbEsxECiiodEKzRDK6ooi2BkQ1FFYmXY2f3Un2R/uCy1FEUegcvaOtVyuqKMBEXVFEJZ/9k=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350">
              <a:latin typeface="Helvetica CY"/>
              <a:ea typeface="Helvetica CY"/>
              <a:cs typeface="Helvetica CY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91521" y="1737125"/>
            <a:ext cx="1512094" cy="6858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Нв </a:t>
            </a:r>
            <a:r>
              <a:rPr lang="en-US" b="1" dirty="0">
                <a:solidFill>
                  <a:srgbClr val="FFFFFF"/>
                </a:solidFill>
                <a:ea typeface="Helvetica CY"/>
                <a:cs typeface="Helvetica CY"/>
              </a:rPr>
              <a:t>&lt;120</a:t>
            </a:r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г/л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37651" y="3601264"/>
            <a:ext cx="3113482" cy="6858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Снижение качества жизни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37650" y="1737124"/>
            <a:ext cx="3113483" cy="6858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Снижение качества жизни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91520" y="3601264"/>
            <a:ext cx="1512094" cy="6858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Нв </a:t>
            </a:r>
            <a:r>
              <a:rPr lang="en-US" b="1" dirty="0">
                <a:solidFill>
                  <a:srgbClr val="FFFFFF"/>
                </a:solidFill>
                <a:ea typeface="Helvetica CY"/>
                <a:cs typeface="Helvetica CY"/>
              </a:rPr>
              <a:t>&lt;120</a:t>
            </a:r>
            <a:r>
              <a:rPr lang="ru-RU" b="1" dirty="0">
                <a:solidFill>
                  <a:srgbClr val="FFFFFF"/>
                </a:solidFill>
                <a:ea typeface="Helvetica CY"/>
                <a:cs typeface="Helvetica CY"/>
              </a:rPr>
              <a:t>г/л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5238883" y="1945484"/>
            <a:ext cx="540544" cy="2690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300664" y="4895656"/>
            <a:ext cx="540544" cy="26789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  <p:sp>
        <p:nvSpPr>
          <p:cNvPr id="18" name="Плюс 17"/>
          <p:cNvSpPr/>
          <p:nvPr/>
        </p:nvSpPr>
        <p:spPr>
          <a:xfrm>
            <a:off x="2544366" y="1737125"/>
            <a:ext cx="685800" cy="68580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37650" y="4702970"/>
            <a:ext cx="3113482" cy="6858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dirty="0">
                <a:solidFill>
                  <a:srgbClr val="FFFFFF"/>
                </a:solidFill>
                <a:ea typeface="Helvetica CY"/>
                <a:cs typeface="Helvetica CY"/>
              </a:rPr>
              <a:t>Смерть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5300664" y="3758607"/>
            <a:ext cx="540544" cy="2690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  <p:pic>
        <p:nvPicPr>
          <p:cNvPr id="23" name="Picture 6" descr="IMG_0903"/>
          <p:cNvPicPr>
            <a:picLocks noChangeAspect="1" noChangeArrowheads="1"/>
          </p:cNvPicPr>
          <p:nvPr/>
        </p:nvPicPr>
        <p:blipFill>
          <a:blip r:embed="rId3"/>
          <a:srcRect t="10806" r="6497"/>
          <a:stretch>
            <a:fillRect/>
          </a:stretch>
        </p:blipFill>
        <p:spPr bwMode="auto">
          <a:xfrm>
            <a:off x="482798" y="3338514"/>
            <a:ext cx="1782366" cy="1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1303384" y="3686175"/>
            <a:ext cx="511969" cy="42862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  <p:sp>
        <p:nvSpPr>
          <p:cNvPr id="25" name="Плюс 24"/>
          <p:cNvSpPr/>
          <p:nvPr/>
        </p:nvSpPr>
        <p:spPr>
          <a:xfrm>
            <a:off x="2544366" y="3601264"/>
            <a:ext cx="685800" cy="68580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49082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69E3A6-BD8D-9E4C-AF4B-F6B262AD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n-lt"/>
              </a:rPr>
              <a:t>Типы инфаркта миокарда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5423EB8-34FA-4645-A44A-02B309244C9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279708"/>
          <a:ext cx="9144000" cy="4395378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3773163079"/>
                    </a:ext>
                  </a:extLst>
                </a:gridCol>
              </a:tblGrid>
              <a:tr h="1425335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>
                          <a:effectLst/>
                          <a:latin typeface="+mn-lt"/>
                        </a:rPr>
                        <a:t>Тип 1. </a:t>
                      </a:r>
                      <a:r>
                        <a:rPr lang="ru-RU" sz="1100" b="1" dirty="0" err="1">
                          <a:effectLst/>
                          <a:latin typeface="+mn-lt"/>
                        </a:rPr>
                        <a:t>Спонтанныи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̆ инфаркт миокарда </a:t>
                      </a:r>
                      <a:endParaRPr lang="ru-RU" sz="11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100" dirty="0" err="1">
                          <a:effectLst/>
                          <a:latin typeface="+mn-lt"/>
                        </a:rPr>
                        <a:t>Спонтанныи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разрыв, изъязвление,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эрозирование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или расслоение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атеросклеротическои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бляшки, ведущее к последующему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интракоронарному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тромбозу в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однои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или нескольких артериях, резкому ограничению кровотока ниже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поврежденнои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бляшки или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дистальнои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тромбоцитарнои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эмболизации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с последующим развитием некроза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сердечнои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мышцы. Возможно как на фоне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имеющейся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ИБС, так и в редких случаях, при непораженных коронарных артериях.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7529"/>
                  </a:ext>
                </a:extLst>
              </a:tr>
              <a:tr h="1794143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>
                          <a:effectLst/>
                          <a:latin typeface="+mn-lt"/>
                        </a:rPr>
                        <a:t>Тип 2. Инфаркт миокарда вследствие ишемического дисбаланса 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600" dirty="0">
                          <a:effectLst/>
                          <a:latin typeface="+mn-lt"/>
                        </a:rPr>
                        <a:t>Ситуации, когда повреждение миокарда обусловлено иными причинами, не относимыми к ИБС, например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эндотелиальнои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дисфункциеи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̆, спазмом коронарных артерий,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эмболизациеи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коронарных артерий,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тахи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-/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бради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 аритмиями, </a:t>
                      </a:r>
                      <a:r>
                        <a:rPr lang="ru-RU" sz="2000" b="1" dirty="0" err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анемиеи</a:t>
                      </a: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̆,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дыхательнои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недостаточностью,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системнои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гипотониеи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̆,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гипертензиеи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в сочетании с </a:t>
                      </a:r>
                      <a:r>
                        <a:rPr lang="ru-RU" sz="1600" dirty="0" err="1">
                          <a:effectLst/>
                          <a:latin typeface="+mn-lt"/>
                        </a:rPr>
                        <a:t>гипертрофиеи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̆ миокарда левого желудочка и без нее.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183242"/>
                  </a:ext>
                </a:extLst>
              </a:tr>
              <a:tr h="1175900">
                <a:tc>
                  <a:txBody>
                    <a:bodyPr/>
                    <a:lstStyle/>
                    <a:p>
                      <a:pPr algn="just"/>
                      <a:r>
                        <a:rPr lang="ru-RU" sz="1100" b="1" dirty="0">
                          <a:effectLst/>
                          <a:latin typeface="+mn-lt"/>
                        </a:rPr>
                        <a:t>Тип 3. Инфаркт миокарда, </a:t>
                      </a:r>
                      <a:r>
                        <a:rPr lang="ru-RU" sz="1100" b="1" dirty="0" err="1">
                          <a:effectLst/>
                          <a:latin typeface="+mn-lt"/>
                        </a:rPr>
                        <a:t>приведшии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̆ к смерти, когда определение </a:t>
                      </a:r>
                      <a:r>
                        <a:rPr lang="ru-RU" sz="1100" b="1" dirty="0" err="1">
                          <a:effectLst/>
                          <a:latin typeface="+mn-lt"/>
                        </a:rPr>
                        <a:t>биомаркеров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 невозможно </a:t>
                      </a:r>
                      <a:endParaRPr lang="ru-RU" sz="11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100" dirty="0">
                          <a:effectLst/>
                          <a:latin typeface="+mn-lt"/>
                        </a:rPr>
                        <a:t>Внезапная сердечная смерть в сочетании с симптомами, позволяющими заподозрить ишемию миокарда, подтвержденную ишемическими изменениями на ЭКГ, вновь </a:t>
                      </a:r>
                      <a:r>
                        <a:rPr lang="ru-RU" sz="1100" dirty="0" err="1">
                          <a:effectLst/>
                          <a:latin typeface="+mn-lt"/>
                        </a:rPr>
                        <a:t>зарегистрированнои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̆ БЛНПГ, в тех случаях, когда смерть произошла до момента взятия анализа крови, до повышения титров до диагностического уровня и во всех других случаях, когда анализ крови не был взят.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188366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047C50-76A7-CE4E-95CC-177006C9AB65}"/>
              </a:ext>
            </a:extLst>
          </p:cNvPr>
          <p:cNvSpPr/>
          <p:nvPr/>
        </p:nvSpPr>
        <p:spPr>
          <a:xfrm>
            <a:off x="2939142" y="6027003"/>
            <a:ext cx="523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Kristian </a:t>
            </a:r>
            <a:r>
              <a:rPr lang="en-US" sz="1200" dirty="0" err="1"/>
              <a:t>Thygesen</a:t>
            </a:r>
            <a:r>
              <a:rPr lang="en-US" sz="1200" dirty="0"/>
              <a:t>, Joseph S Alpert, Allan S Jaffe, Bernard R </a:t>
            </a:r>
            <a:r>
              <a:rPr lang="en-US" sz="1200" dirty="0" err="1"/>
              <a:t>Chaitman</a:t>
            </a:r>
            <a:r>
              <a:rPr lang="en-US" sz="1200" dirty="0"/>
              <a:t>, Jeroen J </a:t>
            </a:r>
            <a:r>
              <a:rPr lang="en-US" sz="1200" dirty="0" err="1"/>
              <a:t>Bax</a:t>
            </a:r>
            <a:r>
              <a:rPr lang="en-US" sz="1200" dirty="0"/>
              <a:t>, David A Morrow, Harvey D White, ESC Scientific Document Group; Fourth universal definition of myocardial infarction (2018), European Heart Journal 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https://doi.org/10.1093/eurheartj/ehy462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63538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69E3A6-BD8D-9E4C-AF4B-F6B262AD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n-lt"/>
              </a:rPr>
              <a:t>Типы инфаркта миокарда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5423EB8-34FA-4645-A44A-02B309244C9D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440542"/>
          <a:ext cx="9144000" cy="4263571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3773163079"/>
                    </a:ext>
                  </a:extLst>
                </a:gridCol>
              </a:tblGrid>
              <a:tr h="1821525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>
                          <a:effectLst/>
                          <a:latin typeface="+mn-lt"/>
                        </a:rPr>
                        <a:t>Тип 4а. Инфаркт миокарда,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связанныи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̆ с ЧКВ 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200" dirty="0">
                          <a:effectLst/>
                          <a:latin typeface="+mn-lt"/>
                        </a:rPr>
                        <a:t>ИМ,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связанныи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с проведением ЧКВ диагностируется при определении повышенного уровня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тропонина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свыше 5×99 перцентиль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URL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у пациентов с нормальным исходным уровнем, либо нарастания его титра на 20% (при исходно повышенном уровне) и более от исходных значений. Дополнительными критериями диагноза служат клиника стенокардии, симптомы ишемии на ЭКГ, БЛНПГ, окклюзия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коронарнои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артерии</a:t>
                      </a:r>
                      <a:br>
                        <a:rPr lang="ru-RU" sz="1200" dirty="0">
                          <a:effectLst/>
                          <a:latin typeface="+mn-lt"/>
                        </a:rPr>
                      </a:br>
                      <a:r>
                        <a:rPr lang="ru-RU" sz="1200" dirty="0">
                          <a:effectLst/>
                          <a:latin typeface="+mn-lt"/>
                        </a:rPr>
                        <a:t>по данным ангиографического исследования, феномен замедленного контрастирования в симптом-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связаннои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артерии, дистальная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эмболизация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коронарного русла, визуализация зон аномального движения стенок сердца.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738867"/>
                  </a:ext>
                </a:extLst>
              </a:tr>
              <a:tr h="1014706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>
                          <a:effectLst/>
                          <a:latin typeface="+mn-lt"/>
                        </a:rPr>
                        <a:t>Тип 4б. Инфаркт миокарда,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связанныи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̆ с тромбозом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стента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200" dirty="0">
                          <a:effectLst/>
                          <a:latin typeface="+mn-lt"/>
                        </a:rPr>
                        <a:t>ИМ,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ассоциированныи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с тромбозом ранее установленного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стента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, подтверждается с помощью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коронароангиографии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либо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патологоанатомически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в сочетании с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клиникои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ишемии миокарда и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типичнои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динамикои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кардиоспецифических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ферментов.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632023"/>
                  </a:ext>
                </a:extLst>
              </a:tr>
              <a:tr h="1427340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>
                          <a:effectLst/>
                          <a:latin typeface="+mn-lt"/>
                        </a:rPr>
                        <a:t>Тип 5. Инфаркт миокарда,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ассоциированныи</a:t>
                      </a:r>
                      <a:r>
                        <a:rPr lang="ru-RU" sz="1200" b="1" dirty="0">
                          <a:effectLst/>
                          <a:latin typeface="+mn-lt"/>
                        </a:rPr>
                        <a:t>̆ с АКШ 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algn="just"/>
                      <a:r>
                        <a:rPr lang="ru-RU" sz="1200" dirty="0">
                          <a:effectLst/>
                          <a:latin typeface="+mn-lt"/>
                        </a:rPr>
                        <a:t>ИМ,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ассоциированныи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с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операциеи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коронарного шунтирования устанавливается на основании определения повышенного уровня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тропонина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, либо нарастания его титра на 20% и более от исходных значений. Дополнительным критерием служат появление патологического зубца 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Q 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на ЭКГ, вновь зарегистрированная БЛНПГ,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ангиографически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подтвержденная окклюзия шунта или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нативнои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коронарнои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̆ артерии, визуализация нового участка нежизнеспособного миокарда, либо появление новых зон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гипо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- и акинезии. </a:t>
                      </a:r>
                    </a:p>
                  </a:txBody>
                  <a:tcPr marL="64546" marR="64546" marT="34290" marB="34290" anchor="ctr">
                    <a:lnL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82692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31C64E-D9C4-D543-B91C-3118F2FBF42F}"/>
              </a:ext>
            </a:extLst>
          </p:cNvPr>
          <p:cNvSpPr/>
          <p:nvPr/>
        </p:nvSpPr>
        <p:spPr>
          <a:xfrm>
            <a:off x="2939142" y="6027003"/>
            <a:ext cx="523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Kristian </a:t>
            </a:r>
            <a:r>
              <a:rPr lang="en-US" sz="1200" dirty="0" err="1"/>
              <a:t>Thygesen</a:t>
            </a:r>
            <a:r>
              <a:rPr lang="en-US" sz="1200" dirty="0"/>
              <a:t>, Joseph S Alpert, Allan S Jaffe, Bernard R </a:t>
            </a:r>
            <a:r>
              <a:rPr lang="en-US" sz="1200" dirty="0" err="1"/>
              <a:t>Chaitman</a:t>
            </a:r>
            <a:r>
              <a:rPr lang="en-US" sz="1200" dirty="0"/>
              <a:t>, Jeroen J </a:t>
            </a:r>
            <a:r>
              <a:rPr lang="en-US" sz="1200" dirty="0" err="1"/>
              <a:t>Bax</a:t>
            </a:r>
            <a:r>
              <a:rPr lang="en-US" sz="1200" dirty="0"/>
              <a:t>, David A Morrow, Harvey D White, ESC Scientific Document Group; Fourth universal definition of myocardial infarction (2018), European Heart Journal 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https://doi.org/10.1093/eurheartj/ehy462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4739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2ECD1-51CC-1E45-B6AD-3F62F0F06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" y="1238620"/>
            <a:ext cx="9056318" cy="51186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1659D-BF9A-394C-9954-67E8269F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Патогенетические механизмы инфаркта 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миокарда 1 и 2 типов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FE13A9-D73F-9247-8D1D-D33D6E581322}"/>
              </a:ext>
            </a:extLst>
          </p:cNvPr>
          <p:cNvSpPr/>
          <p:nvPr/>
        </p:nvSpPr>
        <p:spPr>
          <a:xfrm>
            <a:off x="1567544" y="6357257"/>
            <a:ext cx="75326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Kristian </a:t>
            </a:r>
            <a:r>
              <a:rPr lang="en-US" sz="1100" dirty="0" err="1"/>
              <a:t>Thygesen</a:t>
            </a:r>
            <a:r>
              <a:rPr lang="en-US" sz="1100" dirty="0"/>
              <a:t>, Joseph S Alpert, Allan S Jaffe, Bernard R </a:t>
            </a:r>
            <a:r>
              <a:rPr lang="en-US" sz="1100" dirty="0" err="1"/>
              <a:t>Chaitman</a:t>
            </a:r>
            <a:r>
              <a:rPr lang="en-US" sz="1100" dirty="0"/>
              <a:t>, Jeroen J </a:t>
            </a:r>
            <a:r>
              <a:rPr lang="en-US" sz="1100" dirty="0" err="1"/>
              <a:t>Bax</a:t>
            </a:r>
            <a:r>
              <a:rPr lang="en-US" sz="1100" dirty="0"/>
              <a:t>, David A Morrow, Harvey D White, ESC Scientific Document Group; Fourth universal definition of myocardial infarction (2018), European Heart</a:t>
            </a:r>
            <a:r>
              <a:rPr lang="ru-RU" sz="1100" dirty="0"/>
              <a:t> </a:t>
            </a:r>
            <a:r>
              <a:rPr lang="en-US" sz="1100" dirty="0"/>
              <a:t>Journal </a:t>
            </a:r>
            <a:endParaRPr lang="ru-RU" sz="1100" dirty="0"/>
          </a:p>
          <a:p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https://doi.org/10.1093/eurheartj/ehy462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08343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9891" y="2037305"/>
            <a:ext cx="3969544" cy="339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24" name="Rectangle 2"/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35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8090"/>
            <a:ext cx="9144000" cy="1095479"/>
          </a:xfrm>
          <a:solidFill>
            <a:schemeClr val="accent5">
              <a:lumMod val="50000"/>
            </a:schemeClr>
          </a:solidFill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3600" b="1" dirty="0">
                <a:solidFill>
                  <a:srgbClr val="FFFFFF"/>
                </a:solidFill>
                <a:latin typeface="+mn-lt"/>
              </a:rPr>
              <a:t>Анемия – независимый фактор риска инфаркта миокарда и сердечно-сосудистых осложнений</a:t>
            </a:r>
            <a:br>
              <a:rPr lang="ru-RU" sz="1500" b="1" dirty="0">
                <a:solidFill>
                  <a:srgbClr val="FFFFFF"/>
                </a:solidFill>
                <a:latin typeface="Helvetica CY"/>
              </a:rPr>
            </a:b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6526" name="Rectangle 6"/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35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</p:txBody>
      </p:sp>
      <p:graphicFrame>
        <p:nvGraphicFramePr>
          <p:cNvPr id="27653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212080"/>
              </p:ext>
            </p:extLst>
          </p:nvPr>
        </p:nvGraphicFramePr>
        <p:xfrm>
          <a:off x="524537" y="2124347"/>
          <a:ext cx="3750469" cy="332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8" r:id="rId4" imgW="4999153" imgH="4432176" progId="">
                  <p:embed/>
                </p:oleObj>
              </mc:Choice>
              <mc:Fallback>
                <p:oleObj r:id="rId4" imgW="4999153" imgH="4432176" progId="">
                  <p:embed/>
                  <p:pic>
                    <p:nvPicPr>
                      <p:cNvPr id="27653" name="Object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37" y="2124347"/>
                        <a:ext cx="3750469" cy="33218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27" name="Rectangle 8"/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35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524537" y="1682139"/>
            <a:ext cx="29467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a typeface="Helvetica CY"/>
                <a:cs typeface="Helvetica CY"/>
              </a:rPr>
              <a:t>Больные ОКСБП</a:t>
            </a:r>
            <a:r>
              <a:rPr lang="en-US" sz="1600" b="1" dirty="0">
                <a:solidFill>
                  <a:srgbClr val="C00000"/>
                </a:solidFill>
                <a:ea typeface="Helvetica CY"/>
                <a:cs typeface="Helvetica CY"/>
              </a:rPr>
              <a:t>ST</a:t>
            </a:r>
            <a:r>
              <a:rPr lang="ru-RU" sz="1600" b="1" dirty="0">
                <a:solidFill>
                  <a:srgbClr val="C00000"/>
                </a:solidFill>
                <a:ea typeface="Helvetica CY"/>
                <a:cs typeface="Helvetica CY"/>
              </a:rPr>
              <a:t> с анемией </a:t>
            </a:r>
            <a:r>
              <a:rPr lang="en-US" sz="1600" b="1" dirty="0">
                <a:solidFill>
                  <a:srgbClr val="C00000"/>
                </a:solidFill>
                <a:ea typeface="Helvetica CY"/>
                <a:cs typeface="Helvetica CY"/>
              </a:rPr>
              <a:t>(n=1482)</a:t>
            </a:r>
            <a:endParaRPr lang="ru-RU" sz="1600" b="1" dirty="0">
              <a:solidFill>
                <a:srgbClr val="C00000"/>
              </a:solidFill>
              <a:ea typeface="Helvetica CY"/>
              <a:cs typeface="Helvetica CY"/>
            </a:endParaRP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5351264" y="1675567"/>
            <a:ext cx="29467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a typeface="Helvetica CY"/>
                <a:cs typeface="Helvetica CY"/>
              </a:rPr>
              <a:t>Больные ОКСБП</a:t>
            </a:r>
            <a:r>
              <a:rPr lang="en-US" sz="1600" b="1" dirty="0">
                <a:solidFill>
                  <a:srgbClr val="C00000"/>
                </a:solidFill>
                <a:ea typeface="Helvetica CY"/>
                <a:cs typeface="Helvetica CY"/>
              </a:rPr>
              <a:t>ST</a:t>
            </a:r>
            <a:r>
              <a:rPr lang="ru-RU" sz="1600" b="1" dirty="0">
                <a:solidFill>
                  <a:srgbClr val="C00000"/>
                </a:solidFill>
                <a:ea typeface="Helvetica CY"/>
                <a:cs typeface="Helvetica CY"/>
              </a:rPr>
              <a:t> без анемии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ea typeface="Helvetica CY"/>
                <a:cs typeface="Helvetica CY"/>
              </a:rPr>
              <a:t>(n=</a:t>
            </a:r>
            <a:r>
              <a:rPr lang="ru-RU" sz="1600" b="1" dirty="0">
                <a:solidFill>
                  <a:srgbClr val="C00000"/>
                </a:solidFill>
                <a:ea typeface="Helvetica CY"/>
                <a:cs typeface="Helvetica CY"/>
              </a:rPr>
              <a:t>878</a:t>
            </a:r>
            <a:r>
              <a:rPr lang="en-US" sz="1600" b="1" dirty="0">
                <a:solidFill>
                  <a:srgbClr val="C00000"/>
                </a:solidFill>
                <a:ea typeface="Helvetica CY"/>
                <a:cs typeface="Helvetica CY"/>
              </a:rPr>
              <a:t>)</a:t>
            </a:r>
            <a:endParaRPr lang="ru-RU" sz="1600" b="1" dirty="0">
              <a:solidFill>
                <a:srgbClr val="C00000"/>
              </a:solidFill>
              <a:ea typeface="Helvetica CY"/>
              <a:cs typeface="Helvetica CY"/>
            </a:endParaRPr>
          </a:p>
        </p:txBody>
      </p:sp>
      <p:sp>
        <p:nvSpPr>
          <p:cNvPr id="2" name="Круговая стрелка 1"/>
          <p:cNvSpPr/>
          <p:nvPr/>
        </p:nvSpPr>
        <p:spPr>
          <a:xfrm>
            <a:off x="3048000" y="2672916"/>
            <a:ext cx="3860800" cy="733806"/>
          </a:xfrm>
          <a:prstGeom prst="circularArrow">
            <a:avLst>
              <a:gd name="adj1" fmla="val 12500"/>
              <a:gd name="adj2" fmla="val 1102139"/>
              <a:gd name="adj3" fmla="val 20457681"/>
              <a:gd name="adj4" fmla="val 10800000"/>
              <a:gd name="adj5" fmla="val 125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6533" name="Прямоугольник 3"/>
          <p:cNvSpPr>
            <a:spLocks noChangeArrowheads="1"/>
          </p:cNvSpPr>
          <p:nvPr/>
        </p:nvSpPr>
        <p:spPr bwMode="auto">
          <a:xfrm>
            <a:off x="2463271" y="5994760"/>
            <a:ext cx="66034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000" dirty="0" err="1">
                <a:ea typeface="Helvetica CY"/>
                <a:cs typeface="Helvetica CY"/>
              </a:rPr>
              <a:t>Вёрткин</a:t>
            </a:r>
            <a:r>
              <a:rPr lang="ru-RU" sz="1000" dirty="0">
                <a:ea typeface="Helvetica CY"/>
                <a:cs typeface="Helvetica CY"/>
              </a:rPr>
              <a:t> А.Л., </a:t>
            </a:r>
            <a:r>
              <a:rPr lang="ru-RU" sz="1000" dirty="0" err="1">
                <a:ea typeface="Helvetica CY"/>
                <a:cs typeface="Helvetica CY"/>
              </a:rPr>
              <a:t>Годулян</a:t>
            </a:r>
            <a:r>
              <a:rPr lang="ru-RU" sz="1000" dirty="0">
                <a:ea typeface="Helvetica CY"/>
                <a:cs typeface="Helvetica CY"/>
              </a:rPr>
              <a:t> О.В., Городецкий В.В., Скотников А.С. // Русский медицинский журнал, № 5, 2010, стр. 260-265</a:t>
            </a:r>
            <a:endParaRPr lang="ru-RU" sz="1000" i="1" dirty="0">
              <a:ea typeface="Helvetica CY"/>
              <a:cs typeface="Helvetica CY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078492-01A8-B641-8A1D-D2CB06B54096}"/>
              </a:ext>
            </a:extLst>
          </p:cNvPr>
          <p:cNvSpPr/>
          <p:nvPr/>
        </p:nvSpPr>
        <p:spPr>
          <a:xfrm>
            <a:off x="2463271" y="6235134"/>
            <a:ext cx="5269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J</a:t>
            </a:r>
            <a:r>
              <a:rPr lang="en-US" sz="800" dirty="0"/>
              <a:t>. </a:t>
            </a:r>
            <a:r>
              <a:rPr lang="en-US" sz="1050" dirty="0"/>
              <a:t>Anderson, L. G. Glynn, J. Newell, A. A. Iglesias, D. </a:t>
            </a:r>
            <a:r>
              <a:rPr lang="en-US" sz="1050" dirty="0" err="1"/>
              <a:t>Reddan</a:t>
            </a:r>
            <a:r>
              <a:rPr lang="en-US" sz="1050" dirty="0"/>
              <a:t>, and A. W. Murphy, “The impact of renal insufficiency and </a:t>
            </a:r>
            <a:r>
              <a:rPr lang="en-US" sz="1050" dirty="0" err="1"/>
              <a:t>anaemia</a:t>
            </a:r>
            <a:r>
              <a:rPr lang="en-US" sz="1050" dirty="0"/>
              <a:t> on survival in patients with cardiovascular disease: a cohort study,” BMC Cardiovascular Disorders, vol. 9, article 51, 2009. 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83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" y="284517"/>
            <a:ext cx="9144000" cy="6263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и ОКС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97C15A-62E7-B043-B1F0-170EBA36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52396"/>
            <a:ext cx="5235880" cy="5098092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b="0" dirty="0">
                <a:latin typeface="+mn-lt"/>
              </a:rPr>
              <a:t>Анемия – неблагоприятный фактор при ОИМ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dirty="0">
                <a:latin typeface="+mn-lt"/>
              </a:rPr>
              <a:t>Среди пациентов с ИМ в возрасте старше 65 лет частота анемии легкой степени - 43,4%, средней степени - 14,6%</a:t>
            </a:r>
          </a:p>
          <a:p>
            <a:pPr algn="just"/>
            <a:r>
              <a:rPr lang="ru-RU" b="0" dirty="0">
                <a:latin typeface="+mn-lt"/>
              </a:rPr>
              <a:t>Для пациентов с анемией характерны не-</a:t>
            </a:r>
            <a:r>
              <a:rPr lang="ru-RU" b="0" dirty="0" err="1">
                <a:latin typeface="+mn-lt"/>
              </a:rPr>
              <a:t>Q</a:t>
            </a:r>
            <a:r>
              <a:rPr lang="ru-RU" b="0" dirty="0">
                <a:latin typeface="+mn-lt"/>
              </a:rPr>
              <a:t> ИМ</a:t>
            </a:r>
          </a:p>
          <a:p>
            <a:pPr algn="just"/>
            <a:r>
              <a:rPr lang="ru-RU" b="0" dirty="0">
                <a:latin typeface="+mn-lt"/>
              </a:rPr>
              <a:t>Риск смерти у пациентов с ОИМ и анемией в 1,4 раза больше, чем у пациентов без анемии </a:t>
            </a:r>
          </a:p>
          <a:p>
            <a:pPr algn="just"/>
            <a:r>
              <a:rPr lang="ru-RU" b="0" dirty="0">
                <a:latin typeface="+mn-lt"/>
              </a:rPr>
              <a:t>У пациентов с анемией чаще развивается дисфункция левого желудочка, кардиогенный шок, более тяжелое течение ИМ</a:t>
            </a:r>
          </a:p>
          <a:p>
            <a:pPr algn="just"/>
            <a:r>
              <a:rPr lang="ru-RU" b="0" dirty="0">
                <a:latin typeface="+mn-lt"/>
              </a:rPr>
              <a:t>ИМ у больных с анемией чаще (до 12%) приобретает рецидивирующий характер</a:t>
            </a:r>
          </a:p>
          <a:p>
            <a:pPr algn="just"/>
            <a:r>
              <a:rPr lang="ru-RU" b="0" dirty="0">
                <a:latin typeface="+mn-lt"/>
              </a:rPr>
              <a:t>Анемия, особенно связанная с кровотечением, ограничивает использование </a:t>
            </a:r>
            <a:r>
              <a:rPr lang="ru-RU" b="0" dirty="0" err="1">
                <a:latin typeface="+mn-lt"/>
              </a:rPr>
              <a:t>антитромбической</a:t>
            </a:r>
            <a:r>
              <a:rPr lang="ru-RU" b="0" dirty="0">
                <a:latin typeface="+mn-lt"/>
              </a:rPr>
              <a:t> и </a:t>
            </a:r>
            <a:r>
              <a:rPr lang="ru-RU" b="0" dirty="0" err="1">
                <a:latin typeface="+mn-lt"/>
              </a:rPr>
              <a:t>антикоагулянтной</a:t>
            </a:r>
            <a:r>
              <a:rPr lang="ru-RU" b="0" dirty="0">
                <a:latin typeface="+mn-lt"/>
              </a:rPr>
              <a:t> терапии.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3AFB79-6857-A943-911B-7C6ADEE8A9AF}"/>
              </a:ext>
            </a:extLst>
          </p:cNvPr>
          <p:cNvSpPr/>
          <p:nvPr/>
        </p:nvSpPr>
        <p:spPr>
          <a:xfrm>
            <a:off x="2442576" y="5696661"/>
            <a:ext cx="5962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J.-P. </a:t>
            </a:r>
            <a:r>
              <a:rPr lang="en-US" sz="1200" dirty="0" err="1"/>
              <a:t>Bassand</a:t>
            </a:r>
            <a:r>
              <a:rPr lang="en-US" sz="1200" dirty="0"/>
              <a:t>, R. Afzal, J. </a:t>
            </a:r>
            <a:r>
              <a:rPr lang="en-US" sz="1200" dirty="0" err="1"/>
              <a:t>Eikelboom</a:t>
            </a:r>
            <a:r>
              <a:rPr lang="en-US" sz="1200" dirty="0"/>
              <a:t> et al., “Relationship between baseline </a:t>
            </a:r>
            <a:r>
              <a:rPr lang="en-US" sz="1200" dirty="0" err="1"/>
              <a:t>haemoglobin</a:t>
            </a:r>
            <a:r>
              <a:rPr lang="en-US" sz="1200" dirty="0"/>
              <a:t> and major bleeding complications in acute coronary syndromes,” European Heart Journal, vol. 31, no. 1, pp. 50–58, 2010. </a:t>
            </a:r>
            <a:endParaRPr lang="ru-RU" sz="1200" dirty="0"/>
          </a:p>
          <a:p>
            <a:r>
              <a:rPr lang="en-US" sz="1200" dirty="0"/>
              <a:t>J.Danesh,R.Collins,R.Peto,andG.D.O.Lowe,“</a:t>
            </a:r>
            <a:r>
              <a:rPr lang="en-US" sz="1200" dirty="0" err="1"/>
              <a:t>Haematocrit</a:t>
            </a:r>
            <a:r>
              <a:rPr lang="en-US" sz="1200" dirty="0"/>
              <a:t>, viscosity, erythrocyte sedimentation rate: meta-analyses of prospective studies of coronary heart disease,” European Heart Journal, vol. 21, no. 7, pp. 515–520, 2000. </a:t>
            </a:r>
          </a:p>
        </p:txBody>
      </p:sp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4E2C36D-7A08-344F-9E95-DE8CEF8B5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6" r="21271" b="4054"/>
          <a:stretch/>
        </p:blipFill>
        <p:spPr>
          <a:xfrm>
            <a:off x="5423770" y="1665962"/>
            <a:ext cx="3344449" cy="26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20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95CA5-DF19-F049-BD44-A4AA2280E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+mn-lt"/>
              </a:rPr>
              <a:t>Анемия и ОКС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CF8A53-FF55-3B4E-819D-67BEF9CE6EDF}"/>
              </a:ext>
            </a:extLst>
          </p:cNvPr>
          <p:cNvSpPr/>
          <p:nvPr/>
        </p:nvSpPr>
        <p:spPr>
          <a:xfrm>
            <a:off x="3142344" y="57476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2" tooltip="Michela Faggion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Michela Faggioni</a:t>
            </a:r>
            <a:r>
              <a:rPr lang="en-US" sz="1200" dirty="0"/>
              <a:t> Influence of Baseline Anemia on Dual Antiplatelet Therapy Cessation and Risk of Adverse Events After Percutaneous Coronary Intervention</a:t>
            </a:r>
            <a:r>
              <a:rPr lang="ru-RU" sz="1200" dirty="0"/>
              <a:t>. </a:t>
            </a:r>
          </a:p>
          <a:p>
            <a:r>
              <a:rPr lang="en-US" sz="1200" dirty="0"/>
              <a:t>Originally published1 Apr 2019</a:t>
            </a:r>
            <a:endParaRPr lang="ru-RU" sz="1200" dirty="0"/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https://doi.org/10.1161/CIRCINTERVENTIONS.118.007133</a:t>
            </a:r>
            <a:endParaRPr lang="ru-RU" sz="1200" dirty="0"/>
          </a:p>
          <a:p>
            <a:r>
              <a:rPr lang="en-US" sz="1200" dirty="0"/>
              <a:t>Circulation: Cardiovascular Interventions. 2019;12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89EF80-8F40-1046-B52C-F424FC1E2187}"/>
              </a:ext>
            </a:extLst>
          </p:cNvPr>
          <p:cNvSpPr/>
          <p:nvPr/>
        </p:nvSpPr>
        <p:spPr>
          <a:xfrm>
            <a:off x="6183283" y="1563707"/>
            <a:ext cx="2843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Анемия -  основание для прекращения двойной </a:t>
            </a:r>
            <a:r>
              <a:rPr lang="ru-RU" sz="2400" dirty="0" err="1"/>
              <a:t>антиагрегантной</a:t>
            </a:r>
            <a:r>
              <a:rPr lang="ru-RU" sz="2400" dirty="0"/>
              <a:t> терапии, что повышает риск неблагоприятных событий после ЧКВ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FA1E6C-5304-BF48-B0AE-5E4200B37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9" y="1772025"/>
            <a:ext cx="5311035" cy="27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2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162838" y="-87681"/>
            <a:ext cx="8893480" cy="129010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Важнейшие предикторы смерти или повторной госпитализации у больных с сердечно-сосудистыми заболеваниями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80539"/>
              </p:ext>
            </p:extLst>
          </p:nvPr>
        </p:nvGraphicFramePr>
        <p:xfrm>
          <a:off x="450937" y="1402915"/>
          <a:ext cx="8505173" cy="4446739"/>
        </p:xfrm>
        <a:graphic>
          <a:graphicData uri="http://schemas.openxmlformats.org/drawingml/2006/table">
            <a:tbl>
              <a:tblPr/>
              <a:tblGrid>
                <a:gridCol w="212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2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84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Предиктор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Частота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95% доверительный интервал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Достоверность (р)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Ишемическая болезнь сердца</a:t>
                      </a: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1.87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1.05-3.35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0.03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Класс ХСН по </a:t>
                      </a: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NYHA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1.68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1.08-2.62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0.02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4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Систолическое артериальное давление</a:t>
                      </a: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0.98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0.97-1.00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0.05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Источник сердечного ритма</a:t>
                      </a: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2.53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1.13-5.70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0.02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Уровень креатинина</a:t>
                      </a: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1.009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1.002-1.015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0.01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CE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9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Гемоглобин</a:t>
                      </a:r>
                      <a:endParaRPr kumimoji="0" lang="en-US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0.98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0.98-0.99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20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6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defRPr kumimoji="1" sz="140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&lt;0.01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9" name="TextBox 5"/>
          <p:cNvSpPr txBox="1">
            <a:spLocks noChangeArrowheads="1"/>
          </p:cNvSpPr>
          <p:nvPr/>
        </p:nvSpPr>
        <p:spPr bwMode="auto">
          <a:xfrm>
            <a:off x="2453292" y="6050149"/>
            <a:ext cx="5788834" cy="80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9" rIns="68516" bIns="34259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+mn-lt"/>
              </a:rPr>
              <a:t>S. </a:t>
            </a:r>
            <a:r>
              <a:rPr lang="en-US" altLang="ru-RU" sz="1200" dirty="0" err="1">
                <a:latin typeface="+mn-lt"/>
              </a:rPr>
              <a:t>Muzzarelli</a:t>
            </a:r>
            <a:r>
              <a:rPr lang="en-US" altLang="ru-RU" sz="1200" dirty="0">
                <a:latin typeface="+mn-lt"/>
              </a:rPr>
              <a:t>, G. </a:t>
            </a:r>
            <a:r>
              <a:rPr lang="en-US" altLang="ru-RU" sz="1200" dirty="0" err="1">
                <a:latin typeface="+mn-lt"/>
              </a:rPr>
              <a:t>Leibundgut</a:t>
            </a:r>
            <a:r>
              <a:rPr lang="en-US" altLang="ru-RU" sz="1200" dirty="0">
                <a:latin typeface="+mn-lt"/>
              </a:rPr>
              <a:t>, D. Tobler, U. </a:t>
            </a:r>
            <a:r>
              <a:rPr lang="en-US" altLang="ru-RU" sz="1200" dirty="0" err="1">
                <a:latin typeface="+mn-lt"/>
              </a:rPr>
              <a:t>Jeker</a:t>
            </a:r>
            <a:r>
              <a:rPr lang="en-US" altLang="ru-RU" sz="1200" dirty="0">
                <a:latin typeface="+mn-lt"/>
              </a:rPr>
              <a:t>, F. </a:t>
            </a:r>
            <a:r>
              <a:rPr lang="en-US" altLang="ru-RU" sz="1200" dirty="0" err="1">
                <a:latin typeface="+mn-lt"/>
              </a:rPr>
              <a:t>Nietlispach</a:t>
            </a:r>
            <a:r>
              <a:rPr lang="en-US" altLang="ru-RU" sz="1200" dirty="0">
                <a:latin typeface="+mn-lt"/>
              </a:rPr>
              <a:t>, M. </a:t>
            </a:r>
            <a:r>
              <a:rPr lang="en-US" altLang="ru-RU" sz="1200" dirty="0" err="1">
                <a:latin typeface="+mn-lt"/>
              </a:rPr>
              <a:t>Pfisterer</a:t>
            </a:r>
            <a:r>
              <a:rPr lang="en-US" altLang="ru-RU" sz="1200" dirty="0">
                <a:latin typeface="+mn-lt"/>
              </a:rPr>
              <a:t>, F. </a:t>
            </a:r>
            <a:r>
              <a:rPr lang="en-US" altLang="ru-RU" sz="1200" dirty="0" err="1">
                <a:latin typeface="+mn-lt"/>
              </a:rPr>
              <a:t>Follath</a:t>
            </a:r>
            <a:r>
              <a:rPr lang="en-US" altLang="ru-RU" sz="1200" dirty="0">
                <a:latin typeface="+mn-lt"/>
              </a:rPr>
              <a:t>, D. Burckhardt, W. </a:t>
            </a:r>
            <a:r>
              <a:rPr lang="en-US" altLang="ru-RU" sz="1200" dirty="0" err="1">
                <a:latin typeface="+mn-lt"/>
              </a:rPr>
              <a:t>Kiowski</a:t>
            </a:r>
            <a:r>
              <a:rPr lang="en-US" altLang="ru-RU" sz="1200" dirty="0">
                <a:latin typeface="+mn-lt"/>
              </a:rPr>
              <a:t>, H.P. Brunner La-Rocca</a:t>
            </a:r>
            <a:r>
              <a:rPr lang="ru-RU" altLang="ru-RU" sz="1200" dirty="0">
                <a:latin typeface="+mn-lt"/>
              </a:rPr>
              <a:t> // </a:t>
            </a:r>
            <a:r>
              <a:rPr lang="en-US" altLang="ru-RU" sz="1200" dirty="0">
                <a:latin typeface="+mn-lt"/>
              </a:rPr>
              <a:t>University Hospital Basel, Basel, Switzerland; </a:t>
            </a:r>
            <a:r>
              <a:rPr lang="en-US" altLang="ru-RU" sz="1200" dirty="0" err="1">
                <a:latin typeface="+mn-lt"/>
              </a:rPr>
              <a:t>Kantonsspital</a:t>
            </a:r>
            <a:r>
              <a:rPr lang="en-US" altLang="ru-RU" sz="1200" dirty="0">
                <a:latin typeface="+mn-lt"/>
              </a:rPr>
              <a:t>, Luzern, Switzerland; University Hospital Zurich, Zurich, Switzerland; </a:t>
            </a:r>
            <a:r>
              <a:rPr lang="en-US" altLang="ru-RU" sz="1200" dirty="0" err="1">
                <a:latin typeface="+mn-lt"/>
              </a:rPr>
              <a:t>Klinik</a:t>
            </a:r>
            <a:r>
              <a:rPr lang="en-US" altLang="ru-RU" sz="1200" dirty="0">
                <a:latin typeface="+mn-lt"/>
              </a:rPr>
              <a:t> </a:t>
            </a:r>
            <a:r>
              <a:rPr lang="en-US" altLang="ru-RU" sz="1200" dirty="0" err="1">
                <a:latin typeface="+mn-lt"/>
              </a:rPr>
              <a:t>im</a:t>
            </a:r>
            <a:r>
              <a:rPr lang="en-US" altLang="ru-RU" sz="1200" dirty="0">
                <a:latin typeface="+mn-lt"/>
              </a:rPr>
              <a:t> Park, Zurich, Switzerland</a:t>
            </a:r>
            <a:endParaRPr lang="ru-RU" altLang="ru-RU" sz="1200" dirty="0">
              <a:latin typeface="+mn-lt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914379" y="5298510"/>
            <a:ext cx="7941522" cy="5511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86901620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2906" y="1245833"/>
            <a:ext cx="4124023" cy="4754134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3338" indent="0" algn="just">
              <a:buNone/>
            </a:pP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1. Влияние цитокинов на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эритропоэз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в костном мозге</a:t>
            </a:r>
          </a:p>
          <a:p>
            <a:pPr marL="33338" indent="0" algn="just">
              <a:buNone/>
            </a:pP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2. Снижение продукции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эритропоэтина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почками</a:t>
            </a:r>
          </a:p>
          <a:p>
            <a:pPr marL="33338" indent="0" algn="just">
              <a:buNone/>
            </a:pP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3. Сокращение продолжительности жизни эритроцитов со 120 до 70–80 дней за счет ингибирования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эритропоэза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(хроническое воспаление, недостаток железа в организме, побочное действие лекарств)</a:t>
            </a:r>
          </a:p>
          <a:p>
            <a:pPr marL="33338" indent="0" algn="just">
              <a:buNone/>
            </a:pP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4. Прием лекарственных препаратов</a:t>
            </a:r>
          </a:p>
          <a:p>
            <a:pPr marL="33338" indent="0" algn="just"/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ИАПФ и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сартаны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уменьшают продукцию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эритропоэтина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и чувствительность к нему костного мозга</a:t>
            </a:r>
          </a:p>
          <a:p>
            <a:pPr marL="33338" indent="0" algn="just"/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Антикоагулянты и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антиагреганты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при определенных ситуациях вызывают </a:t>
            </a:r>
            <a:r>
              <a:rPr lang="ru-RU" sz="1600" b="0" dirty="0" err="1">
                <a:latin typeface="+mn-lt"/>
                <a:ea typeface="Helvetica CY"/>
                <a:cs typeface="Calibri" panose="020F0502020204030204" pitchFamily="34" charset="0"/>
              </a:rPr>
              <a:t>постгеморагическую</a:t>
            </a:r>
            <a:r>
              <a:rPr lang="ru-RU" sz="1600" b="0" dirty="0">
                <a:latin typeface="+mn-lt"/>
                <a:ea typeface="Helvetica CY"/>
                <a:cs typeface="Calibri" panose="020F0502020204030204" pitchFamily="34" charset="0"/>
              </a:rPr>
              <a:t> анемию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906" y="197967"/>
            <a:ext cx="3740560" cy="790575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ru-RU" sz="2100" b="1" dirty="0">
                <a:latin typeface="+mn-lt"/>
                <a:ea typeface="Helvetica CY"/>
                <a:cs typeface="Helvetica CY"/>
              </a:rPr>
              <a:t>ТРИГГЕРЫ У «СОСУДИСТЫХ» БОЛЬНЫХ С АНЕМИЕЙ 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4859664" y="185948"/>
            <a:ext cx="3961792" cy="7905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defRPr/>
            </a:pPr>
            <a:r>
              <a:rPr lang="ru-RU" sz="2100" b="1" dirty="0">
                <a:solidFill>
                  <a:srgbClr val="C00000"/>
                </a:solidFill>
                <a:latin typeface="+mn-lt"/>
              </a:rPr>
              <a:t>Последствия Анемии у «сосудистых» больных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E2EA74-C8C1-4F46-967F-BE69CFDC41D6}"/>
              </a:ext>
            </a:extLst>
          </p:cNvPr>
          <p:cNvSpPr/>
          <p:nvPr/>
        </p:nvSpPr>
        <p:spPr>
          <a:xfrm>
            <a:off x="2536086" y="5929063"/>
            <a:ext cx="5868878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W. S. </a:t>
            </a:r>
            <a:r>
              <a:rPr lang="en-US" sz="1000" dirty="0" err="1"/>
              <a:t>Aronow</a:t>
            </a:r>
            <a:r>
              <a:rPr lang="en-US" sz="1000" dirty="0"/>
              <a:t>, Cardiac Arrhythmias-Mechanisms, Pathophysiology, and Treatment, </a:t>
            </a:r>
            <a:r>
              <a:rPr lang="en-US" sz="1000" dirty="0" err="1"/>
              <a:t>InTech</a:t>
            </a:r>
            <a:r>
              <a:rPr lang="en-US" sz="1000" dirty="0"/>
              <a:t>, Rijeka, Croatia, 2014. </a:t>
            </a:r>
            <a:endParaRPr lang="ru-RU" sz="1000" dirty="0"/>
          </a:p>
          <a:p>
            <a:r>
              <a:rPr lang="en-US" sz="1000" dirty="0"/>
              <a:t>F. </a:t>
            </a:r>
            <a:r>
              <a:rPr lang="en-US" sz="1000" dirty="0" err="1"/>
              <a:t>Metivier</a:t>
            </a:r>
            <a:r>
              <a:rPr lang="en-US" sz="1000" dirty="0"/>
              <a:t>, S. J. </a:t>
            </a:r>
            <a:r>
              <a:rPr lang="en-US" sz="1000" dirty="0" err="1"/>
              <a:t>Marchais</a:t>
            </a:r>
            <a:r>
              <a:rPr lang="en-US" sz="1000" dirty="0"/>
              <a:t>, A. P. Guerin, B. Pannier, and G. M. London, “Pathophysiology of </a:t>
            </a:r>
            <a:r>
              <a:rPr lang="en-US" sz="1000" dirty="0" err="1"/>
              <a:t>anaemia</a:t>
            </a:r>
            <a:r>
              <a:rPr lang="en-US" sz="1000" dirty="0"/>
              <a:t>: focus on the heart and blood vessels,” Nephrology Dialysis Transplantation, vol. 15, no. 3, pp. 14–18, 2000. </a:t>
            </a:r>
            <a:endParaRPr lang="ru-RU" sz="1000" dirty="0"/>
          </a:p>
          <a:p>
            <a:r>
              <a:rPr lang="en" sz="1000" dirty="0"/>
              <a:t>A. </a:t>
            </a:r>
            <a:r>
              <a:rPr lang="en" sz="1000" dirty="0" err="1"/>
              <a:t>Kazory</a:t>
            </a:r>
            <a:r>
              <a:rPr lang="en" sz="1000" dirty="0"/>
              <a:t> and E. A. Ross, “Anemia: the point of convergence or divergence for kidney disease and heart failure,” Journal of the American College of Cardiology, vol. 53, no. 8, pp. 639–647, 2009. </a:t>
            </a:r>
          </a:p>
          <a:p>
            <a:endParaRPr lang="en-US" sz="1100" dirty="0"/>
          </a:p>
          <a:p>
            <a:endParaRPr lang="en-US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8CCEA4D-A488-6046-B790-5BD567F9A4DD}"/>
              </a:ext>
            </a:extLst>
          </p:cNvPr>
          <p:cNvSpPr txBox="1">
            <a:spLocks/>
          </p:cNvSpPr>
          <p:nvPr/>
        </p:nvSpPr>
        <p:spPr>
          <a:xfrm>
            <a:off x="4359058" y="1245833"/>
            <a:ext cx="4672036" cy="47541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Гемическая гипоксия способствует усилению симпатической активности и сердечного выброса, что приводит к гипертрофии левого желудочка и увеличению размеров сердца.                  </a:t>
            </a:r>
            <a:r>
              <a:rPr lang="ru-RU" sz="2100" b="0" dirty="0">
                <a:latin typeface="+mn-lt"/>
                <a:cs typeface="Calibri" panose="020F0502020204030204" pitchFamily="34" charset="0"/>
              </a:rPr>
              <a:t>При выраженной ГЛЖ летальность увеличивается в 4 раза, риск ОИМ в 3-6 раз, риск тяжелых нарушений ритма в 4 раза</a:t>
            </a:r>
          </a:p>
          <a:p>
            <a:pPr algn="just">
              <a:lnSpc>
                <a:spcPct val="120000"/>
              </a:lnSpc>
            </a:pP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Тканевая гипоксия и изменения в структурах тока крови повышают </a:t>
            </a:r>
            <a:r>
              <a:rPr lang="ru-RU" sz="2100" b="0" dirty="0" err="1">
                <a:latin typeface="+mn-lt"/>
                <a:ea typeface="Helvetica CY"/>
                <a:cs typeface="Calibri" panose="020F0502020204030204" pitchFamily="34" charset="0"/>
              </a:rPr>
              <a:t>атерогенность</a:t>
            </a: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Дефицит железа непосредственно влияет на диастолическую функцию, провоцирует развитие сердечной недостаточности, фиброза миокарда</a:t>
            </a:r>
          </a:p>
          <a:p>
            <a:pPr algn="just">
              <a:lnSpc>
                <a:spcPct val="120000"/>
              </a:lnSpc>
            </a:pP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Дефицит железа ассоциирован с тромбоцитозом, что приводит к прогрессированию атеросклероза, </a:t>
            </a:r>
            <a:r>
              <a:rPr lang="ru-RU" sz="2100" b="0" dirty="0" err="1">
                <a:latin typeface="+mn-lt"/>
                <a:ea typeface="Helvetica CY"/>
                <a:cs typeface="Calibri" panose="020F0502020204030204" pitchFamily="34" charset="0"/>
              </a:rPr>
              <a:t>тромбообразованию</a:t>
            </a:r>
            <a:r>
              <a:rPr lang="ru-RU" sz="2100" b="0" dirty="0">
                <a:latin typeface="+mn-lt"/>
                <a:ea typeface="Helvetica CY"/>
                <a:cs typeface="Calibri" panose="020F0502020204030204" pitchFamily="34" charset="0"/>
              </a:rPr>
              <a:t> и увеличению смертности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6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35710BF-79C8-1243-A866-8307D4E4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Распространенность анемии в разных странах мира (ВОЗ)</a:t>
            </a: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9B1D6D8-0BF4-1147-A8F0-C30A4BB98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32" t="20549" r="16443" b="11645"/>
          <a:stretch/>
        </p:blipFill>
        <p:spPr>
          <a:xfrm>
            <a:off x="475989" y="1640910"/>
            <a:ext cx="8404963" cy="463463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0BD8A9-7140-D744-B875-F98FDA24D6F7}"/>
              </a:ext>
            </a:extLst>
          </p:cNvPr>
          <p:cNvSpPr/>
          <p:nvPr/>
        </p:nvSpPr>
        <p:spPr>
          <a:xfrm>
            <a:off x="2714170" y="6334780"/>
            <a:ext cx="5747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Benoist B et al., eds. Worldwide prevalence of anaemia 1993-2005. </a:t>
            </a:r>
          </a:p>
          <a:p>
            <a:pPr fontAlgn="base"/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Global Database on Anaemia Geneva, World Health Organization</a:t>
            </a:r>
            <a:endParaRPr lang="en-US" sz="1400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0299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26744" y="1028128"/>
            <a:ext cx="4423311" cy="3781287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 eaLnBrk="1" hangingPunct="1">
              <a:buNone/>
            </a:pPr>
            <a:endParaRPr lang="en-US" sz="2800" b="0" dirty="0">
              <a:latin typeface="+mn-lt"/>
              <a:ea typeface="Helvetica CY"/>
              <a:cs typeface="Calibri" panose="020F0502020204030204" pitchFamily="34" charset="0"/>
            </a:endParaRPr>
          </a:p>
          <a:p>
            <a:pPr algn="just" eaLnBrk="1" hangingPunct="1"/>
            <a:r>
              <a:rPr lang="ru-RU" sz="2800" b="0" dirty="0">
                <a:latin typeface="+mn-lt"/>
                <a:ea typeface="Helvetica CY"/>
                <a:cs typeface="Calibri" panose="020F0502020204030204" pitchFamily="34" charset="0"/>
              </a:rPr>
              <a:t>Анемия  - независимый фактор риска для больных с ХСН.                                            Частота анемии при ХСН составляет 50%</a:t>
            </a:r>
          </a:p>
          <a:p>
            <a:pPr algn="just"/>
            <a:r>
              <a:rPr lang="ru-RU" sz="2800" b="0" dirty="0">
                <a:latin typeface="+mn-lt"/>
                <a:cs typeface="Calibri" panose="020F0502020204030204" pitchFamily="34" charset="0"/>
              </a:rPr>
              <a:t>В зависимости от тяжести ХСН увеличивается частота анемии</a:t>
            </a:r>
          </a:p>
        </p:txBody>
      </p:sp>
      <p:sp>
        <p:nvSpPr>
          <p:cNvPr id="82946" name="Прямоугольник 5"/>
          <p:cNvSpPr>
            <a:spLocks noChangeArrowheads="1"/>
          </p:cNvSpPr>
          <p:nvPr/>
        </p:nvSpPr>
        <p:spPr bwMode="auto">
          <a:xfrm>
            <a:off x="1168052" y="206625"/>
            <a:ext cx="6535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a typeface="Helvetica CY"/>
                <a:cs typeface="Helvetica CY"/>
              </a:rPr>
              <a:t>Анемия и ХСН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E2C94-BA26-0842-9647-EACC3709A98F}"/>
              </a:ext>
            </a:extLst>
          </p:cNvPr>
          <p:cNvSpPr/>
          <p:nvPr/>
        </p:nvSpPr>
        <p:spPr>
          <a:xfrm>
            <a:off x="93945" y="5943489"/>
            <a:ext cx="8956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8" indent="0" algn="just">
              <a:buNone/>
            </a:pPr>
            <a:r>
              <a:rPr lang="en-US" sz="1200" dirty="0"/>
              <a:t>Ponikowski et al.</a:t>
            </a:r>
            <a:r>
              <a:rPr lang="ru-RU" sz="1200" dirty="0"/>
              <a:t> </a:t>
            </a:r>
            <a:r>
              <a:rPr lang="en-US" sz="1200" dirty="0"/>
              <a:t>Iron </a:t>
            </a:r>
            <a:r>
              <a:rPr lang="en-US" sz="1200" dirty="0" err="1"/>
              <a:t>i.v.</a:t>
            </a:r>
            <a:r>
              <a:rPr lang="en-US" sz="1200" dirty="0"/>
              <a:t> in heart failure: ready for implementation?</a:t>
            </a:r>
            <a:r>
              <a:rPr lang="ru-RU" sz="1200" dirty="0"/>
              <a:t>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Heart Journal</a:t>
            </a:r>
            <a:r>
              <a:rPr lang="ru-RU" sz="1200" dirty="0"/>
              <a:t> 2015 36:657-68</a:t>
            </a:r>
          </a:p>
          <a:p>
            <a:r>
              <a:rPr lang="en" sz="1200" dirty="0" err="1"/>
              <a:t>J.B.Young</a:t>
            </a:r>
            <a:r>
              <a:rPr lang="en" sz="1200" dirty="0"/>
              <a:t>,</a:t>
            </a:r>
            <a:r>
              <a:rPr lang="ru-RU" sz="1200" dirty="0"/>
              <a:t> </a:t>
            </a:r>
            <a:r>
              <a:rPr lang="en" sz="1200" dirty="0" err="1"/>
              <a:t>W.T.Abraham</a:t>
            </a:r>
            <a:r>
              <a:rPr lang="en" sz="1200" dirty="0"/>
              <a:t>,</a:t>
            </a:r>
            <a:r>
              <a:rPr lang="ru-RU" sz="1200" dirty="0"/>
              <a:t> </a:t>
            </a:r>
            <a:r>
              <a:rPr lang="en" sz="1200" dirty="0" err="1"/>
              <a:t>N.M.Albertetal</a:t>
            </a:r>
            <a:r>
              <a:rPr lang="en" sz="1200" dirty="0"/>
              <a:t>.</a:t>
            </a:r>
            <a:r>
              <a:rPr lang="ru-RU" sz="1200" dirty="0"/>
              <a:t> </a:t>
            </a:r>
            <a:r>
              <a:rPr lang="en" sz="1200" dirty="0"/>
              <a:t>“</a:t>
            </a:r>
            <a:r>
              <a:rPr lang="en" sz="1200" dirty="0" err="1"/>
              <a:t>Relationoflow</a:t>
            </a:r>
            <a:r>
              <a:rPr lang="en" sz="1200" dirty="0"/>
              <a:t> hemoglobin and anemia to morbidity and mortality in patients hospitalized with heart failure (insight from the OPTIMIZE-HF registry)”</a:t>
            </a:r>
            <a:r>
              <a:rPr lang="ru-RU" sz="1200" dirty="0"/>
              <a:t>.</a:t>
            </a:r>
            <a:r>
              <a:rPr lang="en" sz="1200" dirty="0"/>
              <a:t> The</a:t>
            </a:r>
            <a:r>
              <a:rPr lang="ru-RU" sz="1200" dirty="0"/>
              <a:t> </a:t>
            </a:r>
            <a:r>
              <a:rPr lang="en" sz="1200" dirty="0"/>
              <a:t>American Journal of Cardiology, vol. 101, no. 2, pp. 223–230, 2008. </a:t>
            </a:r>
          </a:p>
          <a:p>
            <a:pPr marL="33338" indent="0" algn="r">
              <a:buNone/>
            </a:pPr>
            <a:endParaRPr lang="en-US" dirty="0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82B250-E3A7-644C-B91B-097A886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1582057"/>
            <a:ext cx="4197943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473876" y="2337640"/>
            <a:ext cx="3482235" cy="1937651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just">
              <a:buNone/>
            </a:pPr>
            <a:r>
              <a:rPr lang="ru-RU" sz="2000" b="0" dirty="0">
                <a:latin typeface="+mn-lt"/>
                <a:cs typeface="Calibri" panose="020F0502020204030204" pitchFamily="34" charset="0"/>
              </a:rPr>
              <a:t>Железодефицит превышает прогностическое значение анемии при ХСН, так как затрагивает не только гемоглобин, но и миоглобин, что приводит к снижению функции сердечной мышцы</a:t>
            </a:r>
          </a:p>
          <a:p>
            <a:pPr eaLnBrk="1" hangingPunct="1">
              <a:buFont typeface="Wingdings 2" pitchFamily="18" charset="2"/>
              <a:buNone/>
            </a:pPr>
            <a:endParaRPr lang="ru-RU" sz="1800" dirty="0">
              <a:latin typeface="Helvetica CY"/>
              <a:ea typeface="Helvetica CY"/>
              <a:cs typeface="Helvetica CY"/>
            </a:endParaRPr>
          </a:p>
        </p:txBody>
      </p:sp>
      <p:sp>
        <p:nvSpPr>
          <p:cNvPr id="82946" name="Прямоугольник 5"/>
          <p:cNvSpPr>
            <a:spLocks noChangeArrowheads="1"/>
          </p:cNvSpPr>
          <p:nvPr/>
        </p:nvSpPr>
        <p:spPr bwMode="auto">
          <a:xfrm>
            <a:off x="1168052" y="206625"/>
            <a:ext cx="6535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a typeface="Helvetica CY"/>
                <a:cs typeface="Helvetica CY"/>
              </a:rPr>
              <a:t>Анемия и ХСН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0E2C94-BA26-0842-9647-EACC3709A98F}"/>
              </a:ext>
            </a:extLst>
          </p:cNvPr>
          <p:cNvSpPr/>
          <p:nvPr/>
        </p:nvSpPr>
        <p:spPr>
          <a:xfrm>
            <a:off x="0" y="5698420"/>
            <a:ext cx="9143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8" indent="0" algn="just">
              <a:buNone/>
            </a:pPr>
            <a:r>
              <a:rPr lang="en-US" sz="1200" dirty="0"/>
              <a:t>Ponikowski et al.</a:t>
            </a:r>
            <a:r>
              <a:rPr lang="ru-RU" sz="1200" dirty="0"/>
              <a:t> </a:t>
            </a:r>
            <a:r>
              <a:rPr lang="en-US" sz="1200" dirty="0"/>
              <a:t>Iron </a:t>
            </a:r>
            <a:r>
              <a:rPr lang="en-US" sz="1200" dirty="0" err="1"/>
              <a:t>i.v.</a:t>
            </a:r>
            <a:r>
              <a:rPr lang="en-US" sz="1200" dirty="0"/>
              <a:t> in heart failure: ready for implementation?</a:t>
            </a:r>
            <a:r>
              <a:rPr lang="ru-RU" sz="1200" dirty="0"/>
              <a:t>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Heart Journal</a:t>
            </a:r>
            <a:r>
              <a:rPr lang="ru-RU" sz="1200" dirty="0"/>
              <a:t> 2015 36:657-68</a:t>
            </a:r>
          </a:p>
          <a:p>
            <a:pPr marL="33338" indent="0" algn="r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C87BC0-C28B-D940-94E9-13B40D5CD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88" y="1382415"/>
            <a:ext cx="5080797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9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9C1C17-F706-7C49-9A5D-B1CDCBD9A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– предиктор летальности пациентов с ХСН</a:t>
            </a:r>
            <a:endParaRPr lang="ru-RU" sz="40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F8984-D7FF-8D4E-B9C7-0560D800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09" y="1202450"/>
            <a:ext cx="5624186" cy="56555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948780-4D47-B34E-A945-06F78FB648DD}"/>
              </a:ext>
            </a:extLst>
          </p:cNvPr>
          <p:cNvSpPr/>
          <p:nvPr/>
        </p:nvSpPr>
        <p:spPr>
          <a:xfrm>
            <a:off x="5686816" y="1609363"/>
            <a:ext cx="33303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Анемия ассоциирована с ухудшением качества жизни,  более высокой частотой госпитализации и увеличением сердечно-сосудистой смертности и смертности от всех причин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AD5909-C48D-B744-B444-7F63727C71E9}"/>
              </a:ext>
            </a:extLst>
          </p:cNvPr>
          <p:cNvSpPr/>
          <p:nvPr/>
        </p:nvSpPr>
        <p:spPr>
          <a:xfrm>
            <a:off x="5686816" y="5473005"/>
            <a:ext cx="3457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" sz="1200" dirty="0"/>
              <a:t>Hessel F. Groenveld, James L. Januzzi, Kevin Damman, Jan van Wijngaarden, Hans L. Hillege, Dirk J. van Veldhuisen and Peter van der Meer</a:t>
            </a:r>
            <a:r>
              <a:rPr lang="ru-RU" sz="1200" dirty="0">
                <a:solidFill>
                  <a:srgbClr val="000000"/>
                </a:solidFill>
              </a:rPr>
              <a:t>. </a:t>
            </a:r>
            <a:r>
              <a:rPr lang="en" sz="1200" dirty="0"/>
              <a:t>Anemia and Mortality in Heart Failure Patients</a:t>
            </a:r>
            <a:r>
              <a:rPr lang="ru-RU" sz="1200" dirty="0"/>
              <a:t>. </a:t>
            </a:r>
            <a:r>
              <a:rPr lang="en" sz="1200" dirty="0"/>
              <a:t>A Systematic Review and Meta-Analysis</a:t>
            </a:r>
            <a:r>
              <a:rPr lang="ru-RU" sz="1200" dirty="0"/>
              <a:t>. </a:t>
            </a:r>
            <a:r>
              <a:rPr lang="en" sz="1200" dirty="0"/>
              <a:t>Journal of the American College of Cardiology</a:t>
            </a:r>
            <a:r>
              <a:rPr lang="ru-RU" sz="1200" dirty="0"/>
              <a:t>, </a:t>
            </a:r>
            <a:r>
              <a:rPr lang="en" sz="1200" dirty="0">
                <a:hlinkClick r:id="rId3" tooltip="TO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52, Issue 10, September 2008</a:t>
            </a:r>
            <a:r>
              <a:rPr lang="ru-RU" sz="1200" dirty="0"/>
              <a:t> </a:t>
            </a:r>
            <a:r>
              <a:rPr lang="en" sz="1200" dirty="0"/>
              <a:t>DOI: 10.1016/j.jacc.2008.04.061</a:t>
            </a:r>
          </a:p>
        </p:txBody>
      </p:sp>
    </p:spTree>
    <p:extLst>
      <p:ext uri="{BB962C8B-B14F-4D97-AF65-F5344CB8AC3E}">
        <p14:creationId xmlns:p14="http://schemas.microsoft.com/office/powerpoint/2010/main" val="854332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5527D-1D57-D24C-A29A-0BED95C0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Прогностическое значение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коморбидных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состояний при ХСН на смертность от любых причин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44807-F144-E948-BB68-8249A4F6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29881"/>
            <a:ext cx="9067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96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5800" y="294601"/>
            <a:ext cx="8614775" cy="6443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+mn-lt"/>
                <a:ea typeface="Impact" charset="0"/>
                <a:cs typeface="Impact" charset="0"/>
              </a:rPr>
              <a:t>Кардиоренальный</a:t>
            </a:r>
            <a:r>
              <a:rPr lang="ru-RU" sz="3600" b="1" dirty="0">
                <a:solidFill>
                  <a:srgbClr val="C00000"/>
                </a:solidFill>
                <a:latin typeface="+mn-lt"/>
                <a:ea typeface="Impact" charset="0"/>
                <a:cs typeface="Impact" charset="0"/>
              </a:rPr>
              <a:t> анемический синдром</a:t>
            </a:r>
          </a:p>
        </p:txBody>
      </p:sp>
      <p:sp>
        <p:nvSpPr>
          <p:cNvPr id="4" name="Овал 3"/>
          <p:cNvSpPr/>
          <p:nvPr/>
        </p:nvSpPr>
        <p:spPr>
          <a:xfrm>
            <a:off x="1297960" y="2394138"/>
            <a:ext cx="2322258" cy="7020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/>
              <a:t>ХСН</a:t>
            </a:r>
          </a:p>
        </p:txBody>
      </p:sp>
      <p:sp>
        <p:nvSpPr>
          <p:cNvPr id="5" name="Овал 4"/>
          <p:cNvSpPr/>
          <p:nvPr/>
        </p:nvSpPr>
        <p:spPr>
          <a:xfrm>
            <a:off x="756407" y="3600404"/>
            <a:ext cx="1394085" cy="7020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ХБП</a:t>
            </a:r>
          </a:p>
        </p:txBody>
      </p:sp>
      <p:sp>
        <p:nvSpPr>
          <p:cNvPr id="6" name="Овал 5"/>
          <p:cNvSpPr/>
          <p:nvPr/>
        </p:nvSpPr>
        <p:spPr>
          <a:xfrm>
            <a:off x="2930904" y="3605630"/>
            <a:ext cx="1512168" cy="70207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анемия</a:t>
            </a:r>
          </a:p>
        </p:txBody>
      </p:sp>
      <p:cxnSp>
        <p:nvCxnSpPr>
          <p:cNvPr id="10" name="Прямая со стрелкой 9"/>
          <p:cNvCxnSpPr>
            <a:cxnSpLocks/>
          </p:cNvCxnSpPr>
          <p:nvPr/>
        </p:nvCxnSpPr>
        <p:spPr>
          <a:xfrm flipV="1">
            <a:off x="1453449" y="3139462"/>
            <a:ext cx="457337" cy="37756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130314" y="3114708"/>
            <a:ext cx="371116" cy="402314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  <a:stCxn id="5" idx="6"/>
            <a:endCxn id="6" idx="2"/>
          </p:cNvCxnSpPr>
          <p:nvPr/>
        </p:nvCxnSpPr>
        <p:spPr>
          <a:xfrm>
            <a:off x="2150491" y="3951444"/>
            <a:ext cx="780413" cy="5225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94" y="2293836"/>
            <a:ext cx="3178229" cy="245998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EC16B4-98FB-A04E-BD2D-DF3569333672}"/>
              </a:ext>
            </a:extLst>
          </p:cNvPr>
          <p:cNvSpPr/>
          <p:nvPr/>
        </p:nvSpPr>
        <p:spPr>
          <a:xfrm>
            <a:off x="641959" y="1284767"/>
            <a:ext cx="7860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патофизиологическое состояние сердца и почек, при котором острая или хроническая дисфункция одного из этих органов ведет к </a:t>
            </a:r>
            <a:r>
              <a:rPr lang="ru-RU" sz="1500" b="1" dirty="0" err="1"/>
              <a:t>острои</a:t>
            </a:r>
            <a:r>
              <a:rPr lang="ru-RU" sz="1500" b="1" dirty="0"/>
              <a:t>̆ или </a:t>
            </a:r>
            <a:r>
              <a:rPr lang="ru-RU" sz="1500" b="1" dirty="0" err="1"/>
              <a:t>хроническои</a:t>
            </a:r>
            <a:r>
              <a:rPr lang="ru-RU" sz="1500" b="1" dirty="0"/>
              <a:t>̆ дисфункции другого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A588ABB-3AF0-A74F-A6DE-F1DFBCF88DBE}"/>
              </a:ext>
            </a:extLst>
          </p:cNvPr>
          <p:cNvSpPr/>
          <p:nvPr/>
        </p:nvSpPr>
        <p:spPr>
          <a:xfrm>
            <a:off x="281837" y="5208303"/>
            <a:ext cx="8833980" cy="89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Каждый из факторов (анемия, сердечная и почечная недостаточность) увеличивает риск летального исхода на 100 %, их сочетание — на 300 %. </a:t>
            </a:r>
          </a:p>
          <a:p>
            <a:pPr algn="ctr"/>
            <a:endParaRPr lang="ru-RU" sz="1200" dirty="0"/>
          </a:p>
          <a:p>
            <a:r>
              <a:rPr lang="ru-RU" sz="825" dirty="0"/>
              <a:t>      </a:t>
            </a:r>
            <a:endParaRPr lang="ru-RU" sz="135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3ABAB6-C50B-3D49-AA22-B3DCB4EC8246}"/>
              </a:ext>
            </a:extLst>
          </p:cNvPr>
          <p:cNvSpPr/>
          <p:nvPr/>
        </p:nvSpPr>
        <p:spPr>
          <a:xfrm>
            <a:off x="3501430" y="6407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Lang CC, Mancini DM. Non-cardiac comorbidities in chronic heart </a:t>
            </a:r>
            <a:r>
              <a:rPr lang="en-US" sz="1200" dirty="0" err="1"/>
              <a:t>failure</a:t>
            </a:r>
            <a:r>
              <a:rPr lang="en-US" sz="1200" i="1" dirty="0" err="1"/>
              <a:t>.Heart</a:t>
            </a:r>
            <a:r>
              <a:rPr lang="en-US" sz="1200" i="1" dirty="0"/>
              <a:t>. </a:t>
            </a:r>
            <a:r>
              <a:rPr lang="en-US" sz="1200" dirty="0"/>
              <a:t>2007;93(6):665-671. </a:t>
            </a:r>
            <a:r>
              <a:rPr lang="en-US" sz="1200" dirty="0" err="1"/>
              <a:t>doi</a:t>
            </a:r>
            <a:r>
              <a:rPr lang="en-US" sz="1200" dirty="0"/>
              <a:t>: 10.1136/hrt.2005.068296.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85072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654812-8D3F-5B49-BF9C-976DBD90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и артериальная гипертензия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343D0F-0CA5-A043-8D44-132BBE2BC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0" dirty="0">
                <a:latin typeface="+mn-lt"/>
              </a:rPr>
              <a:t>Анемия распространена у пациентов с АГ. </a:t>
            </a:r>
          </a:p>
          <a:p>
            <a:pPr algn="just"/>
            <a:r>
              <a:rPr lang="ru-RU" b="0" dirty="0">
                <a:latin typeface="+mn-lt"/>
              </a:rPr>
              <a:t>У пациентов с бесконтрольной АГ регистрируется более низкий гемоглобин, чем у пациентов с контролируемым течением АГ. </a:t>
            </a:r>
          </a:p>
          <a:p>
            <a:pPr algn="just"/>
            <a:r>
              <a:rPr lang="ru-RU" b="0" dirty="0">
                <a:latin typeface="+mn-lt"/>
              </a:rPr>
              <a:t>При наличии анемии регистрируется более высокое ночное САД и ДАД в сравнении с пациентами без анемии.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6D60A1-4B27-6248-9896-A1BA14FEF4F1}"/>
              </a:ext>
            </a:extLst>
          </p:cNvPr>
          <p:cNvSpPr/>
          <p:nvPr/>
        </p:nvSpPr>
        <p:spPr>
          <a:xfrm>
            <a:off x="2636729" y="5615660"/>
            <a:ext cx="5768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Marketou</a:t>
            </a:r>
            <a:r>
              <a:rPr lang="en-US" sz="1200" dirty="0"/>
              <a:t>, A. Patrianakos, F. </a:t>
            </a:r>
            <a:r>
              <a:rPr lang="en-US" sz="1200" dirty="0" err="1"/>
              <a:t>Parthenakis</a:t>
            </a:r>
            <a:r>
              <a:rPr lang="en-US" sz="1200" dirty="0"/>
              <a:t> et al., “Systemic blood pressure profile in hypertensive patients with low hemoglobin concentrations,” International Journal of Cardiology, vol. 142, no. 1, pp. 95–96, 2010 </a:t>
            </a:r>
            <a:endParaRPr lang="ru-RU" sz="1200" dirty="0"/>
          </a:p>
          <a:p>
            <a:r>
              <a:rPr lang="en-US" sz="1200" dirty="0"/>
              <a:t>G. </a:t>
            </a:r>
            <a:r>
              <a:rPr lang="en-US" sz="1200" dirty="0" err="1"/>
              <a:t>Vyssoulis</a:t>
            </a:r>
            <a:r>
              <a:rPr lang="en-US" sz="1200" dirty="0"/>
              <a:t>, E. </a:t>
            </a:r>
            <a:r>
              <a:rPr lang="en-US" sz="1200" dirty="0" err="1"/>
              <a:t>Karpanou</a:t>
            </a:r>
            <a:r>
              <a:rPr lang="en-US" sz="1200" dirty="0"/>
              <a:t>, S.-M. </a:t>
            </a:r>
            <a:r>
              <a:rPr lang="en-US" sz="1200" dirty="0" err="1"/>
              <a:t>Kyvelou</a:t>
            </a:r>
            <a:r>
              <a:rPr lang="en-US" sz="1200" dirty="0"/>
              <a:t>, V. </a:t>
            </a:r>
            <a:r>
              <a:rPr lang="en-US" sz="1200" dirty="0" err="1"/>
              <a:t>Tzamou</a:t>
            </a:r>
            <a:r>
              <a:rPr lang="en-US" sz="1200" dirty="0"/>
              <a:t>, G. </a:t>
            </a:r>
            <a:r>
              <a:rPr lang="en-US" sz="1200" dirty="0" err="1"/>
              <a:t>Theodosiadis</a:t>
            </a:r>
            <a:r>
              <a:rPr lang="en-US" sz="1200" dirty="0"/>
              <a:t>, and C. </a:t>
            </a:r>
            <a:r>
              <a:rPr lang="en-US" sz="1200" dirty="0" err="1"/>
              <a:t>Stefanadis</a:t>
            </a:r>
            <a:r>
              <a:rPr lang="en-US" sz="1200" dirty="0"/>
              <a:t>, “Ambulatory blood pressure profile in anemic hypertensive patients,” International Journal of Cardiology, vol. 145, no. 2, pp. 301–302, 2010.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154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  <a:ea typeface="Impact" charset="0"/>
                <a:cs typeface="Calibri" panose="020F0502020204030204" pitchFamily="34" charset="0"/>
              </a:rPr>
              <a:t>Анемия </a:t>
            </a:r>
            <a:r>
              <a:rPr lang="mr-IN" sz="4000" b="1" dirty="0">
                <a:solidFill>
                  <a:srgbClr val="C00000"/>
                </a:solidFill>
                <a:latin typeface="+mn-lt"/>
                <a:ea typeface="Impact" charset="0"/>
                <a:cs typeface="Impact" charset="0"/>
              </a:rPr>
              <a:t>–</a:t>
            </a:r>
            <a:r>
              <a:rPr lang="ru-RU" sz="4000" b="1" dirty="0">
                <a:solidFill>
                  <a:srgbClr val="C00000"/>
                </a:solidFill>
                <a:latin typeface="+mn-lt"/>
                <a:ea typeface="Impact" charset="0"/>
                <a:cs typeface="Calibri" panose="020F0502020204030204" pitchFamily="34" charset="0"/>
              </a:rPr>
              <a:t> фактор риска при ФП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1868" y="1467063"/>
            <a:ext cx="3319398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b="0" dirty="0">
                <a:latin typeface="+mn-lt"/>
              </a:rPr>
              <a:t>Доказана роль анемии как независимого фактора риска неблагоприятного прогноза при фибрилляции предсердий у лиц пожилого и старческого возраста</a:t>
            </a:r>
          </a:p>
          <a:p>
            <a:pPr algn="just">
              <a:lnSpc>
                <a:spcPct val="150000"/>
              </a:lnSpc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2992" y="6180379"/>
            <a:ext cx="5427330" cy="838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Astor B. C., </a:t>
            </a:r>
            <a:r>
              <a:rPr lang="ru-RU" sz="1200" dirty="0" err="1">
                <a:solidFill>
                  <a:schemeClr val="tx1"/>
                </a:solidFill>
              </a:rPr>
              <a:t>Coresh</a:t>
            </a:r>
            <a:r>
              <a:rPr lang="ru-RU" sz="1200" dirty="0">
                <a:solidFill>
                  <a:schemeClr val="tx1"/>
                </a:solidFill>
              </a:rPr>
              <a:t> J., </a:t>
            </a:r>
            <a:r>
              <a:rPr lang="ru-RU" sz="1200" dirty="0" err="1">
                <a:solidFill>
                  <a:schemeClr val="tx1"/>
                </a:solidFill>
              </a:rPr>
              <a:t>Heiss</a:t>
            </a:r>
            <a:r>
              <a:rPr lang="ru-RU" sz="1200" dirty="0">
                <a:solidFill>
                  <a:schemeClr val="tx1"/>
                </a:solidFill>
              </a:rPr>
              <a:t> G. </a:t>
            </a:r>
            <a:r>
              <a:rPr lang="ru-RU" sz="1200" dirty="0" err="1">
                <a:solidFill>
                  <a:schemeClr val="tx1"/>
                </a:solidFill>
              </a:rPr>
              <a:t>et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al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  <a:r>
              <a:rPr lang="ru-RU" sz="1200" dirty="0" err="1">
                <a:solidFill>
                  <a:schemeClr val="tx1"/>
                </a:solidFill>
              </a:rPr>
              <a:t>Kidney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function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and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anemia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as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risk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factors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for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coronary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heart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disease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and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mortality</a:t>
            </a:r>
            <a:r>
              <a:rPr lang="ru-RU" sz="1200" dirty="0">
                <a:solidFill>
                  <a:schemeClr val="tx1"/>
                </a:solidFill>
              </a:rPr>
              <a:t>: </a:t>
            </a:r>
            <a:r>
              <a:rPr lang="ru-RU" sz="1200" dirty="0" err="1">
                <a:solidFill>
                  <a:schemeClr val="tx1"/>
                </a:solidFill>
              </a:rPr>
              <a:t>the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Atherosclerosis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Risk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in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Communities</a:t>
            </a:r>
            <a:r>
              <a:rPr lang="ru-RU" sz="1200" dirty="0">
                <a:solidFill>
                  <a:schemeClr val="tx1"/>
                </a:solidFill>
              </a:rPr>
              <a:t> (ARIC) </a:t>
            </a:r>
            <a:r>
              <a:rPr lang="ru-RU" sz="1200" dirty="0" err="1">
                <a:solidFill>
                  <a:schemeClr val="tx1"/>
                </a:solidFill>
              </a:rPr>
              <a:t>Study</a:t>
            </a:r>
            <a:r>
              <a:rPr lang="ru-RU" sz="1200" dirty="0">
                <a:solidFill>
                  <a:schemeClr val="tx1"/>
                </a:solidFill>
              </a:rPr>
              <a:t> // </a:t>
            </a:r>
            <a:r>
              <a:rPr lang="ru-RU" sz="1200" dirty="0" err="1">
                <a:solidFill>
                  <a:schemeClr val="tx1"/>
                </a:solidFill>
              </a:rPr>
              <a:t>Am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err="1">
                <a:solidFill>
                  <a:schemeClr val="tx1"/>
                </a:solidFill>
              </a:rPr>
              <a:t>Heart</a:t>
            </a:r>
            <a:r>
              <a:rPr lang="ru-RU" sz="1200" dirty="0">
                <a:solidFill>
                  <a:schemeClr val="tx1"/>
                </a:solidFill>
              </a:rPr>
              <a:t> J. 2006. </a:t>
            </a:r>
            <a:r>
              <a:rPr lang="ru-RU" sz="1200" dirty="0" err="1">
                <a:solidFill>
                  <a:schemeClr val="tx1"/>
                </a:solidFill>
              </a:rPr>
              <a:t>Feb</a:t>
            </a:r>
            <a:r>
              <a:rPr lang="ru-RU" sz="1200" dirty="0">
                <a:solidFill>
                  <a:schemeClr val="tx1"/>
                </a:solidFill>
              </a:rPr>
              <a:t>; 151 (2). P. 492–500.</a:t>
            </a:r>
          </a:p>
          <a:p>
            <a:endParaRPr lang="ru-RU" sz="1350" dirty="0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80AD41-5D9A-9840-9608-CD4AED6B1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0" t="10870" r="4601" b="22059"/>
          <a:stretch/>
        </p:blipFill>
        <p:spPr>
          <a:xfrm>
            <a:off x="237994" y="1600202"/>
            <a:ext cx="5260931" cy="313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E6768860-CCB9-1547-B5E6-79D24174A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93" y="1258201"/>
            <a:ext cx="6875665" cy="48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82B17600-B891-A445-A8FF-5A2DC647F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715" y="6360119"/>
            <a:ext cx="4848264" cy="25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ru-RU" sz="1200" dirty="0">
                <a:latin typeface="+mn-lt"/>
              </a:rPr>
              <a:t>Laurent </a:t>
            </a:r>
            <a:r>
              <a:rPr lang="en-GB" altLang="ru-RU" sz="1200" dirty="0" err="1">
                <a:latin typeface="+mn-lt"/>
              </a:rPr>
              <a:t>Fauchier</a:t>
            </a:r>
            <a:r>
              <a:rPr lang="en-GB" altLang="ru-RU" sz="1200" dirty="0">
                <a:latin typeface="+mn-lt"/>
              </a:rPr>
              <a:t> et al. </a:t>
            </a:r>
            <a:r>
              <a:rPr lang="en" sz="1200" dirty="0">
                <a:latin typeface="+mn-lt"/>
              </a:rPr>
              <a:t>Cause of death in patients with atrial fibrillation admitted to French hospitals in 2012: a nationwide database study</a:t>
            </a:r>
            <a:endParaRPr lang="ru-RU" altLang="ru-RU" sz="1200" dirty="0">
              <a:latin typeface="+mn-lt"/>
            </a:endParaRPr>
          </a:p>
          <a:p>
            <a:r>
              <a:rPr lang="en-GB" altLang="ru-RU" sz="1200" dirty="0" err="1">
                <a:latin typeface="+mn-lt"/>
              </a:rPr>
              <a:t>BMJ.Open</a:t>
            </a:r>
            <a:r>
              <a:rPr lang="en-GB" altLang="ru-RU" sz="1200" dirty="0">
                <a:latin typeface="+mn-lt"/>
              </a:rPr>
              <a:t> Heart 2015;2:e000290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9C41D-A486-9A4A-836E-7750A43C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Анемия – предиктор летального исхода у пациентов с ФП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B5D8352-DE44-CD4D-8432-4F00DF36B6AB}"/>
              </a:ext>
            </a:extLst>
          </p:cNvPr>
          <p:cNvSpPr/>
          <p:nvPr/>
        </p:nvSpPr>
        <p:spPr>
          <a:xfrm>
            <a:off x="563672" y="3530138"/>
            <a:ext cx="7340943" cy="42588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148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DA69-445C-564A-A119-33A69FC7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и инсульт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DA8361-AF7E-A244-BBE9-D7B1FFEF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203" y="1279710"/>
            <a:ext cx="4233797" cy="4525963"/>
          </a:xfrm>
        </p:spPr>
        <p:txBody>
          <a:bodyPr>
            <a:normAutofit/>
          </a:bodyPr>
          <a:lstStyle/>
          <a:p>
            <a:pPr algn="just"/>
            <a:r>
              <a:rPr lang="ru-RU" b="0" dirty="0">
                <a:latin typeface="+mn-lt"/>
              </a:rPr>
              <a:t>Низкий гемоглобин приводит или усугубляет ишемию мозга.</a:t>
            </a:r>
          </a:p>
          <a:p>
            <a:pPr algn="just"/>
            <a:r>
              <a:rPr lang="ru-RU" b="0" dirty="0">
                <a:latin typeface="+mn-lt"/>
              </a:rPr>
              <a:t>Турбулентность, возникающая из-за анемии, повышает риск миграции тромба и эмболии. </a:t>
            </a:r>
          </a:p>
          <a:p>
            <a:pPr algn="just"/>
            <a:r>
              <a:rPr lang="ru-RU" b="0" dirty="0">
                <a:latin typeface="+mn-lt"/>
              </a:rPr>
              <a:t>При наличии анемии резко снижено уменьшение размеров ишемической полутени. </a:t>
            </a:r>
          </a:p>
          <a:p>
            <a:pPr algn="just"/>
            <a:endParaRPr lang="ru-RU" b="0" dirty="0"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A49F8D-0A41-7E4D-92DC-4FB5C4A916AD}"/>
              </a:ext>
            </a:extLst>
          </p:cNvPr>
          <p:cNvSpPr/>
          <p:nvPr/>
        </p:nvSpPr>
        <p:spPr>
          <a:xfrm>
            <a:off x="2549046" y="5657671"/>
            <a:ext cx="5780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/>
              <a:t>Y. J. Zeng, G. F. Liu, L. P. Liu et al., “Anemia on admission increases the risk of mortality at 6 months and 1 year in hemorrhagic stroke patients in China,” Journal of Stroke and Cerebrovascular Diseases, vol. 23, no. 6, pp. 1500–1505, 2014. </a:t>
            </a:r>
          </a:p>
          <a:p>
            <a:r>
              <a:rPr lang="en" sz="1200" dirty="0"/>
              <a:t>W. Y. Huang, I. C. Chen, L. Meng, W. C. Weng, and T. I. Peng, “The influence of anemia on clinical presentation and out- come of patients with first-ever atherosclerosis-related ischemic stroke,” Journal of Clinical Neuroscience, vol. 16, no. 5, pp. 645– 649, 2009. </a:t>
            </a:r>
          </a:p>
        </p:txBody>
      </p:sp>
      <p:pic>
        <p:nvPicPr>
          <p:cNvPr id="6" name="Рисунок 5" descr="Изображение выглядит как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30B67E6-C228-D542-AF81-C5DA7C8FD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9"/>
          <a:stretch/>
        </p:blipFill>
        <p:spPr>
          <a:xfrm>
            <a:off x="118998" y="2067577"/>
            <a:ext cx="4672208" cy="27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8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DC887E-7AAB-1E4B-9381-5228A725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Риск геморрагического инсульта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BD50F-DD9D-8545-888D-77E5F4C4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1279710"/>
            <a:ext cx="7559898" cy="5133969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86FCB86D-5AE6-DE42-9713-E10ECDFBECDE}"/>
              </a:ext>
            </a:extLst>
          </p:cNvPr>
          <p:cNvSpPr/>
          <p:nvPr/>
        </p:nvSpPr>
        <p:spPr>
          <a:xfrm>
            <a:off x="1364105" y="4691921"/>
            <a:ext cx="6685613" cy="284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D5E0C18-2DB3-2943-B53D-71147F04D5F9}"/>
              </a:ext>
            </a:extLst>
          </p:cNvPr>
          <p:cNvSpPr/>
          <p:nvPr/>
        </p:nvSpPr>
        <p:spPr>
          <a:xfrm>
            <a:off x="1079292" y="3254976"/>
            <a:ext cx="6970426" cy="419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9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CDCDCCC-9FD6-DF4D-BC92-3EF66CAD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Распространенность анемии (ВОЗ)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5C2222-7E1A-8E4F-82CE-F0FFB4043EF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79298572"/>
              </p:ext>
            </p:extLst>
          </p:nvPr>
        </p:nvGraphicFramePr>
        <p:xfrm>
          <a:off x="752168" y="1870448"/>
          <a:ext cx="7551175" cy="3487995"/>
        </p:xfrm>
        <a:graphic>
          <a:graphicData uri="http://schemas.openxmlformats.org/drawingml/2006/table">
            <a:tbl>
              <a:tblPr/>
              <a:tblGrid>
                <a:gridCol w="1510235">
                  <a:extLst>
                    <a:ext uri="{9D8B030D-6E8A-4147-A177-3AD203B41FA5}">
                      <a16:colId xmlns:a16="http://schemas.microsoft.com/office/drawing/2014/main" val="1790562682"/>
                    </a:ext>
                  </a:extLst>
                </a:gridCol>
                <a:gridCol w="1510235">
                  <a:extLst>
                    <a:ext uri="{9D8B030D-6E8A-4147-A177-3AD203B41FA5}">
                      <a16:colId xmlns:a16="http://schemas.microsoft.com/office/drawing/2014/main" val="37447249"/>
                    </a:ext>
                  </a:extLst>
                </a:gridCol>
                <a:gridCol w="1510235">
                  <a:extLst>
                    <a:ext uri="{9D8B030D-6E8A-4147-A177-3AD203B41FA5}">
                      <a16:colId xmlns:a16="http://schemas.microsoft.com/office/drawing/2014/main" val="597883013"/>
                    </a:ext>
                  </a:extLst>
                </a:gridCol>
                <a:gridCol w="1510235">
                  <a:extLst>
                    <a:ext uri="{9D8B030D-6E8A-4147-A177-3AD203B41FA5}">
                      <a16:colId xmlns:a16="http://schemas.microsoft.com/office/drawing/2014/main" val="3179293353"/>
                    </a:ext>
                  </a:extLst>
                </a:gridCol>
                <a:gridCol w="1510235">
                  <a:extLst>
                    <a:ext uri="{9D8B030D-6E8A-4147-A177-3AD203B41FA5}">
                      <a16:colId xmlns:a16="http://schemas.microsoft.com/office/drawing/2014/main" val="1172189818"/>
                    </a:ext>
                  </a:extLst>
                </a:gridCol>
              </a:tblGrid>
              <a:tr h="910914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1" dirty="0">
                          <a:effectLst/>
                          <a:latin typeface="inherit"/>
                        </a:rPr>
                        <a:t>Группа населения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effectLst/>
                          <a:latin typeface="inherit"/>
                        </a:rPr>
                        <a:t>Распространенность анемии</a:t>
                      </a:r>
                      <a:br>
                        <a:rPr lang="ru-RU" sz="1800" b="1" dirty="0">
                          <a:effectLst/>
                          <a:latin typeface="inherit"/>
                        </a:rPr>
                      </a:br>
                      <a:endParaRPr lang="ru-RU" sz="1800" b="1" dirty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inherit"/>
                        </a:rPr>
                        <a:t>Группа населения, подверженная анемии </a:t>
                      </a:r>
                      <a:br>
                        <a:rPr lang="ru-RU" sz="1800" b="1">
                          <a:effectLst/>
                          <a:latin typeface="inherit"/>
                        </a:rPr>
                      </a:br>
                      <a:endParaRPr lang="ru-RU" sz="1800" b="1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712476"/>
                  </a:ext>
                </a:extLst>
              </a:tr>
              <a:tr h="64426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0" dirty="0">
                          <a:effectLst/>
                          <a:latin typeface="inherit"/>
                        </a:rPr>
                        <a:t>Женщины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>
                          <a:effectLst/>
                          <a:latin typeface="inherit"/>
                        </a:rPr>
                        <a:t>30.2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dirty="0">
                          <a:effectLst/>
                          <a:latin typeface="inherit"/>
                        </a:rPr>
                        <a:t>28.7-31.6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dirty="0">
                          <a:effectLst/>
                          <a:latin typeface="inherit"/>
                        </a:rPr>
                        <a:t>468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dirty="0">
                          <a:effectLst/>
                          <a:latin typeface="inherit"/>
                        </a:rPr>
                        <a:t>446-491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88877"/>
                  </a:ext>
                </a:extLst>
              </a:tr>
              <a:tr h="910858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0" dirty="0">
                          <a:effectLst/>
                          <a:latin typeface="inherit"/>
                        </a:rPr>
                        <a:t>Мужчины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>
                          <a:effectLst/>
                          <a:latin typeface="inherit"/>
                        </a:rPr>
                        <a:t>12.7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>
                          <a:effectLst/>
                          <a:latin typeface="inherit"/>
                        </a:rPr>
                        <a:t>8.6-16.9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dirty="0">
                          <a:effectLst/>
                          <a:latin typeface="inherit"/>
                        </a:rPr>
                        <a:t>260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0" dirty="0">
                          <a:effectLst/>
                          <a:latin typeface="inherit"/>
                        </a:rPr>
                        <a:t>175-345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055047"/>
                  </a:ext>
                </a:extLst>
              </a:tr>
              <a:tr h="377691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Пожилые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23.9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18.3-29.4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164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inherit"/>
                        </a:rPr>
                        <a:t>126-202</a:t>
                      </a: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72593"/>
                  </a:ext>
                </a:extLst>
              </a:tr>
              <a:tr h="644266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1">
                          <a:effectLst/>
                          <a:latin typeface="inherit"/>
                        </a:rPr>
                        <a:t>Все население</a:t>
                      </a:r>
                      <a:endParaRPr lang="ru-RU" sz="1800" b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inherit"/>
                        </a:rPr>
                        <a:t>24.8</a:t>
                      </a:r>
                      <a:endParaRPr lang="ru-RU" sz="1800" b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inherit"/>
                        </a:rPr>
                        <a:t>22.9-26.7</a:t>
                      </a:r>
                      <a:endParaRPr lang="ru-RU" sz="1800" b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>
                          <a:effectLst/>
                          <a:latin typeface="inherit"/>
                        </a:rPr>
                        <a:t>1620</a:t>
                      </a:r>
                      <a:endParaRPr lang="ru-RU" sz="1800" b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800" b="1" dirty="0">
                          <a:effectLst/>
                          <a:latin typeface="inherit"/>
                        </a:rPr>
                        <a:t>1500-1740</a:t>
                      </a:r>
                      <a:endParaRPr lang="ru-RU" sz="1800" b="0" dirty="0">
                        <a:effectLst/>
                        <a:latin typeface="inherit"/>
                      </a:endParaRPr>
                    </a:p>
                  </a:txBody>
                  <a:tcPr marL="42330" marR="42330" marT="25398" marB="5079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7222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662A12-2CD5-4747-888E-69B2D77F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626" y="1277035"/>
            <a:ext cx="150587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E2BCFA-96A4-4443-8FC5-3932C14BC60C}"/>
              </a:ext>
            </a:extLst>
          </p:cNvPr>
          <p:cNvSpPr/>
          <p:nvPr/>
        </p:nvSpPr>
        <p:spPr>
          <a:xfrm>
            <a:off x="2714170" y="6334780"/>
            <a:ext cx="5747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Benoist B et al., eds. Worldwide prevalence of anaemia 1993-2005. </a:t>
            </a:r>
          </a:p>
          <a:p>
            <a:pPr fontAlgn="base"/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Global Database on Anaemia Geneva, World Health Organization</a:t>
            </a:r>
            <a:endParaRPr lang="en-US" sz="1400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82277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DA69-445C-564A-A119-33A69FC7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увеличивает смертность у пациентов с  инсультами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DA8361-AF7E-A244-BBE9-D7B1FFEF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648" y="2234629"/>
            <a:ext cx="3807912" cy="151564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0" dirty="0">
                <a:latin typeface="+mn-lt"/>
              </a:rPr>
              <a:t>Анемия связана с увеличением смертности после ишемического и геморрагического инсульта.</a:t>
            </a:r>
          </a:p>
          <a:p>
            <a:pPr marL="0" indent="0" algn="just">
              <a:buNone/>
            </a:pPr>
            <a:endParaRPr lang="ru-RU" b="0" dirty="0"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A49F8D-0A41-7E4D-92DC-4FB5C4A916AD}"/>
              </a:ext>
            </a:extLst>
          </p:cNvPr>
          <p:cNvSpPr/>
          <p:nvPr/>
        </p:nvSpPr>
        <p:spPr>
          <a:xfrm>
            <a:off x="2411259" y="6220847"/>
            <a:ext cx="6331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Zhanzhan Li</a:t>
            </a:r>
            <a:r>
              <a:rPr lang="en-US" sz="1200" dirty="0"/>
              <a:t>, 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Tao Zhou</a:t>
            </a:r>
            <a:r>
              <a:rPr lang="en-US" sz="1200" dirty="0"/>
              <a:t>, 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Yanyan Li</a:t>
            </a:r>
            <a:r>
              <a:rPr lang="en-US" sz="1200" dirty="0"/>
              <a:t>, 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Peng Chen</a:t>
            </a:r>
            <a:r>
              <a:rPr lang="ru-RU" sz="1200" dirty="0"/>
              <a:t>, </a:t>
            </a:r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Lizhang Chen</a:t>
            </a:r>
            <a:endParaRPr lang="ru-RU" sz="1200" dirty="0"/>
          </a:p>
          <a:p>
            <a:r>
              <a:rPr lang="en" sz="1200" dirty="0"/>
              <a:t>Anemia increases the mortality risk in patients with stroke: A meta-analysis of cohort studies</a:t>
            </a:r>
            <a:endParaRPr lang="ru-RU" sz="1200" dirty="0"/>
          </a:p>
          <a:p>
            <a:r>
              <a:rPr lang="en-US" sz="1200" dirty="0"/>
              <a:t>Scientific Reports volume 6, Article number: 26636 (2016)</a:t>
            </a:r>
            <a:endParaRPr lang="en" sz="1200" dirty="0"/>
          </a:p>
        </p:txBody>
      </p:sp>
      <p:pic>
        <p:nvPicPr>
          <p:cNvPr id="7" name="Рисунок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129E264-A0EC-B143-8BAD-C360BC7BA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38869"/>
            <a:ext cx="5022937" cy="508197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73EA8309-AE22-D344-B861-C7F6D943B090}"/>
              </a:ext>
            </a:extLst>
          </p:cNvPr>
          <p:cNvSpPr/>
          <p:nvPr/>
        </p:nvSpPr>
        <p:spPr>
          <a:xfrm>
            <a:off x="68284" y="5165746"/>
            <a:ext cx="4954653" cy="79664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9F9C1E8-AB69-BB47-96B4-0183D80CD2B7}"/>
              </a:ext>
            </a:extLst>
          </p:cNvPr>
          <p:cNvSpPr/>
          <p:nvPr/>
        </p:nvSpPr>
        <p:spPr>
          <a:xfrm>
            <a:off x="68284" y="2629074"/>
            <a:ext cx="4722313" cy="23756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390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8650" y="1385887"/>
            <a:ext cx="7886700" cy="47910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400" b="1" dirty="0"/>
              <a:t>Исследование Heinz </a:t>
            </a:r>
            <a:r>
              <a:rPr lang="ru-RU" sz="2400" b="1" dirty="0" err="1"/>
              <a:t>Nixdorf</a:t>
            </a:r>
            <a:r>
              <a:rPr lang="ru-RU" sz="2400" b="1" dirty="0"/>
              <a:t> </a:t>
            </a:r>
            <a:r>
              <a:rPr lang="ru-RU" sz="2400" b="1" dirty="0" err="1"/>
              <a:t>Recall</a:t>
            </a:r>
            <a:r>
              <a:rPr lang="ru-RU" sz="2400" dirty="0"/>
              <a:t>, </a:t>
            </a:r>
            <a:r>
              <a:rPr lang="ru-RU" sz="2000" dirty="0"/>
              <a:t>включавшее 4814 пациентов, показало: 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ru-RU" sz="2000" dirty="0"/>
              <a:t>результаты различных тестов для определения когнитивных способностей, которые выполняли 163 участника с анемией и 3870 участников без анемии показали, что при выполнении любых тестов результаты были хуже у пациентов с анемией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endParaRPr lang="ru-RU" sz="2000" dirty="0"/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ru-RU" sz="2000" dirty="0"/>
              <a:t>579 пациентов с КН сравнивали с 1483 людьми, здоровыми в отношении когнитивных функций. Было установлено, что частота КН оказалась практически вдвое выше среди участников с анемией, чем среди здоровых участников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5573" y="220663"/>
            <a:ext cx="8755693" cy="92074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  <a:ea typeface="Impact" charset="0"/>
                <a:cs typeface="Impact" charset="0"/>
              </a:rPr>
              <a:t>Анемия и когнитивные нарушения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B24658-12FD-934C-A6D1-AEE0DB9F606D}"/>
              </a:ext>
            </a:extLst>
          </p:cNvPr>
          <p:cNvSpPr/>
          <p:nvPr/>
        </p:nvSpPr>
        <p:spPr>
          <a:xfrm>
            <a:off x="2420912" y="6211669"/>
            <a:ext cx="62583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Gerards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A. Winkler. M.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Jokisch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S.Tebrügge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K.-H.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Jöckel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R.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Erbel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S. </a:t>
            </a:r>
            <a:r>
              <a:rPr lang="en-US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Moebus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C. Weimar. Cognitive performance and subjective cognitive decline: data from the Heinz Nixdorf recall study. Journal of Alzheimer's Disease, 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July 2017</a:t>
            </a:r>
            <a:r>
              <a:rPr lang="en-US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Volume 13, Issue 7, Supplement, Page P1333</a:t>
            </a:r>
            <a:endParaRPr lang="ru-RU" sz="11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16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25DCC-9A08-0F48-9945-3727CE9F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2"/>
            <a:ext cx="9144000" cy="11909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Прогностическое значение анемии при ХОБЛ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FE549-5C5E-5A43-B372-069BE1097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7" y="1205709"/>
            <a:ext cx="3657599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800" b="0" dirty="0">
                <a:latin typeface="+mn-lt"/>
              </a:rPr>
              <a:t>Частота анемии у пациентов с ХОБЛ - 15–30%. </a:t>
            </a:r>
            <a:endParaRPr lang="en-US" sz="2800" b="0" dirty="0">
              <a:latin typeface="+mn-lt"/>
            </a:endParaRPr>
          </a:p>
          <a:p>
            <a:pPr algn="just"/>
            <a:r>
              <a:rPr lang="en-US" sz="2800" b="0" dirty="0">
                <a:latin typeface="+mn-lt"/>
              </a:rPr>
              <a:t>C</a:t>
            </a:r>
            <a:r>
              <a:rPr lang="ru-RU" sz="2800" b="0" dirty="0">
                <a:latin typeface="+mn-lt"/>
              </a:rPr>
              <a:t> утяжелением ХОБЛ возрастает частота анемии. </a:t>
            </a:r>
          </a:p>
          <a:p>
            <a:pPr algn="just"/>
            <a:r>
              <a:rPr lang="ru-RU" sz="2800" b="0" dirty="0">
                <a:latin typeface="+mn-lt"/>
              </a:rPr>
              <a:t>Анемия - независимый фактор снижения толерантности к нагрузке, качества жизни и смертности у пациентов с ХОБЛ. </a:t>
            </a:r>
            <a:endParaRPr lang="en-US" sz="2800" b="0" dirty="0">
              <a:latin typeface="+mn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4BF010-9CB9-454A-9A2D-96B3B8522994}"/>
              </a:ext>
            </a:extLst>
          </p:cNvPr>
          <p:cNvSpPr/>
          <p:nvPr/>
        </p:nvSpPr>
        <p:spPr>
          <a:xfrm>
            <a:off x="2455102" y="5657671"/>
            <a:ext cx="587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Robalo Nunes A</a:t>
            </a:r>
            <a:r>
              <a:rPr lang="en-US" sz="1200" dirty="0"/>
              <a:t>, 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Tátá M</a:t>
            </a:r>
            <a:r>
              <a:rPr lang="en-US" sz="1200" dirty="0"/>
              <a:t>.</a:t>
            </a:r>
            <a:r>
              <a:rPr lang="ru-RU" sz="1200" dirty="0"/>
              <a:t> </a:t>
            </a:r>
            <a:r>
              <a:rPr lang="en" sz="1200" dirty="0"/>
              <a:t>The impact of </a:t>
            </a:r>
            <a:r>
              <a:rPr lang="en" sz="1200" dirty="0" err="1"/>
              <a:t>anaemia</a:t>
            </a:r>
            <a:r>
              <a:rPr lang="en" sz="1200" dirty="0"/>
              <a:t> and iron deficiency in chronic obstructive pulmonary disease: A clinical overview.</a:t>
            </a:r>
            <a:r>
              <a:rPr lang="ru-RU" sz="1200" dirty="0"/>
              <a:t> </a:t>
            </a:r>
            <a:r>
              <a:rPr lang="en-US" sz="1200" u="sng" dirty="0">
                <a:hlinkClick r:id="rId5" tooltip="Revista portuguesa de pneumologia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 Port Pneumol (2006).</a:t>
            </a:r>
            <a:r>
              <a:rPr lang="en-US" sz="1200" dirty="0"/>
              <a:t> 2017 May - Jun;23(3):146-155. doi:10.1016/j.rppnen.2016.12.005. </a:t>
            </a:r>
            <a:endParaRPr lang="ru-RU" sz="1200" dirty="0"/>
          </a:p>
          <a:p>
            <a:r>
              <a:rPr lang="it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Menou A</a:t>
            </a:r>
            <a:r>
              <a:rPr lang="it" sz="1200" dirty="0"/>
              <a:t>, </a:t>
            </a:r>
            <a:r>
              <a:rPr lang="it" sz="12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 M</a:t>
            </a:r>
            <a:r>
              <a:rPr lang="it" sz="1200" dirty="0"/>
              <a:t>, </a:t>
            </a:r>
            <a:r>
              <a:rPr lang="it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Pivette J</a:t>
            </a:r>
            <a:r>
              <a:rPr lang="it" sz="1200" dirty="0"/>
              <a:t>, </a:t>
            </a:r>
            <a:r>
              <a:rPr lang="it" sz="12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Chenivesse C</a:t>
            </a:r>
            <a:r>
              <a:rPr lang="it" sz="1200" dirty="0"/>
              <a:t>, </a:t>
            </a:r>
            <a:r>
              <a:rPr lang="it" sz="12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Magnan A</a:t>
            </a:r>
            <a:r>
              <a:rPr lang="it" sz="1200" dirty="0"/>
              <a:t>, </a:t>
            </a:r>
            <a:r>
              <a:rPr lang="it" sz="12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Chambellan A</a:t>
            </a:r>
            <a:r>
              <a:rPr lang="it" sz="1200" dirty="0"/>
              <a:t>.</a:t>
            </a:r>
            <a:endParaRPr lang="en" sz="1200" dirty="0"/>
          </a:p>
          <a:p>
            <a:r>
              <a:rPr lang="en" sz="1200" dirty="0"/>
              <a:t>Importance of comorbidities in the anemia of COPD: Economic implications and 3-year survival analysis. </a:t>
            </a:r>
            <a:r>
              <a:rPr lang="en-US" sz="1200" dirty="0">
                <a:hlinkClick r:id="rId12" tooltip="Revue des maladies respiratoire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 Mal Respir.</a:t>
            </a:r>
            <a:r>
              <a:rPr lang="en-US" sz="1200" dirty="0"/>
              <a:t> 2016 Sep;33(7):565-72. </a:t>
            </a:r>
            <a:r>
              <a:rPr lang="en-US" sz="1200" dirty="0" err="1"/>
              <a:t>doi</a:t>
            </a:r>
            <a:r>
              <a:rPr lang="en-US" sz="1200" dirty="0"/>
              <a:t>: 10.1016/j.rmr.2015.12.008. </a:t>
            </a:r>
            <a:endParaRPr lang="en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7D7E1EB-077B-8B43-82F1-2A8B9E1077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8954" y="1775565"/>
            <a:ext cx="4559473" cy="33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4F9F2-3F85-C649-B05A-6FB1D9F6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29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Прогностическое значение анемии при  злокачественных новообразованиях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617188-3718-7445-AED6-95DC4CD24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9336"/>
            <a:ext cx="4308953" cy="515266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Ежегодный риск смерти онкологических больных с анемией на 65% выше, чем больных без нее. </a:t>
            </a:r>
          </a:p>
          <a:p>
            <a:pPr algn="just"/>
            <a:r>
              <a:rPr lang="ru-RU" dirty="0"/>
              <a:t>Снижение содержания кислорода способствует стимуляции опухолевого роста, инвазии и метастазированию. </a:t>
            </a:r>
          </a:p>
          <a:p>
            <a:pPr algn="just"/>
            <a:r>
              <a:rPr lang="ru-RU" dirty="0"/>
              <a:t>Анемия способствует развитию агрессивного фенотипа опухоли, что является универсальным фактором неблагоприятного прогноза. </a:t>
            </a:r>
          </a:p>
          <a:p>
            <a:pPr algn="just"/>
            <a:r>
              <a:rPr lang="ru-RU" dirty="0"/>
              <a:t>Анемия - фактор </a:t>
            </a:r>
            <a:r>
              <a:rPr lang="ru-RU" dirty="0" err="1"/>
              <a:t>химио</a:t>
            </a:r>
            <a:r>
              <a:rPr lang="ru-RU" dirty="0"/>
              <a:t> - и радиорезистентности опухоли. </a:t>
            </a:r>
          </a:p>
          <a:p>
            <a:pPr algn="just"/>
            <a:r>
              <a:rPr lang="ru-RU" dirty="0"/>
              <a:t>Появление анемии после </a:t>
            </a:r>
            <a:r>
              <a:rPr lang="ru-RU" dirty="0" err="1"/>
              <a:t>адъювантной</a:t>
            </a:r>
            <a:r>
              <a:rPr lang="ru-RU" dirty="0"/>
              <a:t> химиотерапии повышает относительный риск развития локального рецидива в 2,95 раза по сравнению с пациентами без анемии.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4892FD-0628-E242-A7E4-E966FB862AAA}"/>
              </a:ext>
            </a:extLst>
          </p:cNvPr>
          <p:cNvSpPr/>
          <p:nvPr/>
        </p:nvSpPr>
        <p:spPr>
          <a:xfrm>
            <a:off x="2455101" y="5667761"/>
            <a:ext cx="6273191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Dongjun Dai</a:t>
            </a:r>
            <a:r>
              <a:rPr lang="en-US" sz="1050" dirty="0"/>
              <a:t>, </a:t>
            </a:r>
            <a:r>
              <a:rPr lang="en-US" sz="10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Shuting Han</a:t>
            </a:r>
            <a:r>
              <a:rPr lang="en-US" sz="1050" dirty="0"/>
              <a:t>, </a:t>
            </a:r>
            <a:r>
              <a:rPr lang="en-US" sz="10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Ling Li</a:t>
            </a:r>
            <a:r>
              <a:rPr lang="en-US" sz="1050" dirty="0"/>
              <a:t>,</a:t>
            </a:r>
            <a:r>
              <a:rPr lang="ru-RU" sz="1050" baseline="30000" dirty="0"/>
              <a:t> </a:t>
            </a:r>
            <a:r>
              <a:rPr lang="en-US" sz="105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 Guo</a:t>
            </a:r>
            <a:r>
              <a:rPr lang="en-US" sz="1050" dirty="0"/>
              <a:t>, </a:t>
            </a:r>
            <a:r>
              <a:rPr lang="en-US" sz="105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Yuping Wei</a:t>
            </a:r>
            <a:r>
              <a:rPr lang="en-US" sz="1050" dirty="0"/>
              <a:t>, </a:t>
            </a:r>
            <a:r>
              <a:rPr lang="en-US" sz="105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Hongchuan Jin</a:t>
            </a:r>
            <a:r>
              <a:rPr lang="en-US" sz="1050" dirty="0"/>
              <a:t>,  </a:t>
            </a:r>
            <a:r>
              <a:rPr lang="en-US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Xian Wang</a:t>
            </a:r>
            <a:r>
              <a:rPr lang="ru-RU" sz="1050" dirty="0"/>
              <a:t>. </a:t>
            </a:r>
            <a:r>
              <a:rPr lang="en" sz="1050" dirty="0"/>
              <a:t>Anemia is associated with poor outcomes of metastatic castration-resistant prostate cancer, a systematic review and meta-analysis</a:t>
            </a:r>
            <a:r>
              <a:rPr lang="ru-RU" sz="1050" dirty="0"/>
              <a:t>. </a:t>
            </a:r>
            <a:r>
              <a:rPr lang="en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 J Transl Res</a:t>
            </a:r>
            <a:r>
              <a:rPr lang="en" sz="1050" dirty="0"/>
              <a:t>. 2018; 10(12): 3877–3886. </a:t>
            </a:r>
          </a:p>
          <a:p>
            <a:r>
              <a:rPr lang="en" sz="1050" dirty="0">
                <a:solidFill>
                  <a:srgbClr val="000000"/>
                </a:solidFill>
              </a:rPr>
              <a:t>Caro JJ, Salas M, Ward A, Goss G. Anemia as an independent prognostic factor for survival in patients with cancer: a systemic, quantitative review. Cancer. 2001;91:2214–21.</a:t>
            </a:r>
            <a:endParaRPr lang="ru-RU" sz="1050" dirty="0">
              <a:solidFill>
                <a:srgbClr val="000000"/>
              </a:solidFill>
            </a:endParaRPr>
          </a:p>
          <a:p>
            <a:r>
              <a:rPr lang="en" sz="1050" dirty="0"/>
              <a:t>Caro JJ, Salas M, Ward A, Goss G. Anemia as an independent prognostic factor for survival in patients with cancer: a systemic, quantitative review. Cancer. 2001;91:2214–21.</a:t>
            </a:r>
            <a:endParaRPr lang="ru-RU" sz="1050" dirty="0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AF84059-A40F-9044-9DB5-3ABCFB5705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60" t="14547" r="9863" b="23863"/>
          <a:stretch/>
        </p:blipFill>
        <p:spPr>
          <a:xfrm>
            <a:off x="4421688" y="1471373"/>
            <a:ext cx="4722312" cy="31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33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841F4-906D-344F-B2B9-33768ED9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418" y="68220"/>
            <a:ext cx="9264836" cy="9941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Влияние анемии на смертность при злокачественных новообразованиях</a:t>
            </a:r>
          </a:p>
        </p:txBody>
      </p:sp>
      <p:pic>
        <p:nvPicPr>
          <p:cNvPr id="5" name="Объект 4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8FF55EE3-0436-BA42-95D4-0EA738D4C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54" t="33834" r="32357" b="13027"/>
          <a:stretch/>
        </p:blipFill>
        <p:spPr>
          <a:xfrm>
            <a:off x="0" y="1202499"/>
            <a:ext cx="8906005" cy="44467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3B6F8-7F5C-0043-81EE-870EFB63BBBA}"/>
              </a:ext>
            </a:extLst>
          </p:cNvPr>
          <p:cNvSpPr txBox="1"/>
          <p:nvPr/>
        </p:nvSpPr>
        <p:spPr>
          <a:xfrm>
            <a:off x="3892463" y="5842337"/>
            <a:ext cx="4157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Han </a:t>
            </a:r>
            <a:r>
              <a:rPr lang="en-US" sz="1200" dirty="0" err="1"/>
              <a:t>SV,Park</a:t>
            </a:r>
            <a:r>
              <a:rPr lang="en-US" sz="1200" dirty="0"/>
              <a:t> </a:t>
            </a:r>
            <a:r>
              <a:rPr lang="en-US" sz="1200" dirty="0" err="1"/>
              <a:t>M,Kwon</a:t>
            </a:r>
            <a:r>
              <a:rPr lang="en-US" sz="1200" dirty="0"/>
              <a:t> </a:t>
            </a:r>
            <a:r>
              <a:rPr lang="en-US" sz="1200" dirty="0" err="1"/>
              <a:t>YM,Yoon</a:t>
            </a:r>
            <a:r>
              <a:rPr lang="en-US" sz="1200" dirty="0"/>
              <a:t> </a:t>
            </a:r>
            <a:r>
              <a:rPr lang="en-US" sz="1200" dirty="0" err="1"/>
              <a:t>HJ,Chang</a:t>
            </a:r>
            <a:r>
              <a:rPr lang="en-US" sz="1200" dirty="0"/>
              <a:t> </a:t>
            </a:r>
            <a:r>
              <a:rPr lang="en-US" sz="1200" dirty="0" err="1"/>
              <a:t>Y,Kim</a:t>
            </a:r>
            <a:r>
              <a:rPr lang="en-US" sz="1200" dirty="0"/>
              <a:t> </a:t>
            </a:r>
            <a:r>
              <a:rPr lang="en-US" sz="1200" dirty="0" err="1"/>
              <a:t>H,Lim</a:t>
            </a:r>
            <a:r>
              <a:rPr lang="en-US" sz="1200" dirty="0"/>
              <a:t> </a:t>
            </a:r>
            <a:r>
              <a:rPr lang="en-US" sz="1200" dirty="0" err="1"/>
              <a:t>YH,Kim</a:t>
            </a:r>
            <a:r>
              <a:rPr lang="en-US" sz="1200" dirty="0"/>
              <a:t> </a:t>
            </a:r>
            <a:r>
              <a:rPr lang="en-US" sz="1200" dirty="0" err="1"/>
              <a:t>SG,Ko</a:t>
            </a:r>
            <a:r>
              <a:rPr lang="en-US" sz="1200" dirty="0"/>
              <a:t> A</a:t>
            </a:r>
            <a:r>
              <a:rPr lang="ru-RU" sz="1200" dirty="0"/>
              <a:t> </a:t>
            </a:r>
            <a:r>
              <a:rPr lang="en-US" sz="1200" dirty="0"/>
              <a:t>et al</a:t>
            </a:r>
            <a:endParaRPr lang="ru-RU" sz="1200" dirty="0"/>
          </a:p>
          <a:p>
            <a:r>
              <a:rPr lang="en" sz="1200" dirty="0"/>
              <a:t>Mild Anemia and Risk for All-Cause, Cardiovascular and Cancer Deaths in Apparently Healthy Elderly Koreans</a:t>
            </a:r>
          </a:p>
          <a:p>
            <a:r>
              <a:rPr lang="en" sz="1200" dirty="0"/>
              <a:t>Korean Journal of Family Medicine 2019; kjfm.17.0089. 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5C8B043-1669-7346-B931-37E41EB64619}"/>
              </a:ext>
            </a:extLst>
          </p:cNvPr>
          <p:cNvSpPr/>
          <p:nvPr/>
        </p:nvSpPr>
        <p:spPr>
          <a:xfrm>
            <a:off x="4441370" y="2394857"/>
            <a:ext cx="435445" cy="1741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56ECCA-EC0E-0E4A-9898-E5F41FC6424F}"/>
              </a:ext>
            </a:extLst>
          </p:cNvPr>
          <p:cNvSpPr/>
          <p:nvPr/>
        </p:nvSpPr>
        <p:spPr>
          <a:xfrm>
            <a:off x="4441368" y="3040743"/>
            <a:ext cx="420919" cy="1741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2DFBD74-5A27-1D4F-B9FC-77984CFAC598}"/>
              </a:ext>
            </a:extLst>
          </p:cNvPr>
          <p:cNvSpPr/>
          <p:nvPr/>
        </p:nvSpPr>
        <p:spPr>
          <a:xfrm>
            <a:off x="4441364" y="3699104"/>
            <a:ext cx="420923" cy="1741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C7718D9-8584-F64D-B513-0DDB2BFFA5B3}"/>
              </a:ext>
            </a:extLst>
          </p:cNvPr>
          <p:cNvSpPr/>
          <p:nvPr/>
        </p:nvSpPr>
        <p:spPr>
          <a:xfrm>
            <a:off x="4426843" y="4344990"/>
            <a:ext cx="435444" cy="19408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48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3FA05-FB36-4041-AB7C-21901F59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361837"/>
            <a:ext cx="8708572" cy="807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Влияние анемии на развитие, прогрессирование заболеваний и исходы </a:t>
            </a:r>
            <a:b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endParaRPr lang="ru-RU" dirty="0"/>
          </a:p>
        </p:txBody>
      </p:sp>
      <p:pic>
        <p:nvPicPr>
          <p:cNvPr id="5" name="Объект 4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00B8653E-4AF9-DC4E-B9B9-4CF2186EA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16" b="5599"/>
          <a:stretch/>
        </p:blipFill>
        <p:spPr>
          <a:xfrm>
            <a:off x="914401" y="1169000"/>
            <a:ext cx="7673521" cy="5065486"/>
          </a:xfrm>
        </p:spPr>
      </p:pic>
    </p:spTree>
    <p:extLst>
      <p:ext uri="{BB962C8B-B14F-4D97-AF65-F5344CB8AC3E}">
        <p14:creationId xmlns:p14="http://schemas.microsoft.com/office/powerpoint/2010/main" val="3981160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0AD8F-3A81-2A4E-BE11-8EFFD9DB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Симптомы анемии или …</a:t>
            </a:r>
          </a:p>
        </p:txBody>
      </p:sp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31DC2F3D-41C6-CE4A-9B51-9ED820A0DDB3}"/>
              </a:ext>
            </a:extLst>
          </p:cNvPr>
          <p:cNvSpPr/>
          <p:nvPr/>
        </p:nvSpPr>
        <p:spPr>
          <a:xfrm rot="20006656">
            <a:off x="4217766" y="2710099"/>
            <a:ext cx="1201248" cy="379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B5952E9E-FCAE-9042-BB83-56CFB7E8A216}"/>
              </a:ext>
            </a:extLst>
          </p:cNvPr>
          <p:cNvSpPr/>
          <p:nvPr/>
        </p:nvSpPr>
        <p:spPr>
          <a:xfrm rot="1629324">
            <a:off x="4215281" y="4205308"/>
            <a:ext cx="1301530" cy="397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389B3D-D66A-0A4A-8BD1-D5B5A442F7BF}"/>
              </a:ext>
            </a:extLst>
          </p:cNvPr>
          <p:cNvSpPr/>
          <p:nvPr/>
        </p:nvSpPr>
        <p:spPr>
          <a:xfrm>
            <a:off x="5395892" y="1967750"/>
            <a:ext cx="37481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Возраст?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65F480E-71E3-314E-8BA6-FCFE5EA583D2}"/>
              </a:ext>
            </a:extLst>
          </p:cNvPr>
          <p:cNvSpPr/>
          <p:nvPr/>
        </p:nvSpPr>
        <p:spPr>
          <a:xfrm>
            <a:off x="-1543484" y="2021291"/>
            <a:ext cx="7442112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Усталость</a:t>
            </a:r>
          </a:p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Слабость</a:t>
            </a:r>
          </a:p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Головокружение</a:t>
            </a:r>
          </a:p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Сердцебиение</a:t>
            </a:r>
          </a:p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Одышка</a:t>
            </a:r>
          </a:p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Бледность </a:t>
            </a:r>
          </a:p>
          <a:p>
            <a:pPr algn="ctr"/>
            <a:endParaRPr lang="ru-RU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2418D0E-A36D-E140-9029-55CD7F477E6E}"/>
              </a:ext>
            </a:extLst>
          </p:cNvPr>
          <p:cNvSpPr/>
          <p:nvPr/>
        </p:nvSpPr>
        <p:spPr>
          <a:xfrm>
            <a:off x="5535900" y="3930229"/>
            <a:ext cx="37481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ЦВБ? ХСН? ХОБЛ? …?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788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0"/>
            <a:ext cx="8496300" cy="1223963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4450" indent="0" algn="ctr" eaLnBrk="1" hangingPunct="1">
              <a:buFont typeface="Wingdings 2" pitchFamily="18" charset="2"/>
              <a:buNone/>
            </a:pPr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Классификация анемии </a:t>
            </a:r>
          </a:p>
          <a:p>
            <a:pPr marL="44450" indent="0" algn="ctr" eaLnBrk="1" hangingPunct="1">
              <a:buFont typeface="Wingdings 2" pitchFamily="18" charset="2"/>
              <a:buNone/>
            </a:pPr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по среднему объему эритроцитов (</a:t>
            </a:r>
            <a:r>
              <a:rPr lang="en-US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MCV</a:t>
            </a:r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)</a:t>
            </a:r>
            <a:endParaRPr lang="en-US" sz="3600" b="1" dirty="0">
              <a:solidFill>
                <a:srgbClr val="C00000"/>
              </a:solidFill>
              <a:latin typeface="+mn-lt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2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00213"/>
            <a:ext cx="2150041" cy="504825"/>
          </a:xfrm>
          <a:prstGeom prst="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err="1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Микроцитарная</a:t>
            </a:r>
            <a:endParaRPr lang="ru-RU" b="1" dirty="0">
              <a:solidFill>
                <a:schemeClr val="bg1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(МС</a:t>
            </a:r>
            <a:r>
              <a:rPr lang="en-US" b="1" dirty="0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V</a:t>
            </a:r>
            <a:r>
              <a:rPr lang="ru-RU" b="1" dirty="0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 &lt;80)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74220" y="1700213"/>
            <a:ext cx="3117493" cy="504825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Нормоцитарная</a:t>
            </a:r>
            <a:endParaRPr lang="ru-RU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(МС</a:t>
            </a:r>
            <a:r>
              <a:rPr lang="en-US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V</a:t>
            </a: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80-100)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7039" y="1700213"/>
            <a:ext cx="3529011" cy="5048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Макроцитарная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(МС</a:t>
            </a:r>
            <a:r>
              <a:rPr lang="en-US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V</a:t>
            </a: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&gt;100)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384425"/>
            <a:ext cx="2182502" cy="3205163"/>
          </a:xfrm>
          <a:prstGeom prst="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-железодефицитная анемия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анемия хронических заболеваний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-другие редкие анемии (талассемия, </a:t>
            </a:r>
            <a:r>
              <a:rPr lang="ru-RU" sz="1400" dirty="0" err="1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сидеробластная</a:t>
            </a:r>
            <a:r>
              <a:rPr lang="ru-RU" sz="1400" dirty="0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74220" y="2384424"/>
            <a:ext cx="1512888" cy="1962150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С увеличением </a:t>
            </a:r>
            <a:r>
              <a:rPr lang="ru-RU" sz="1400" b="1" dirty="0" err="1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эритропоэза</a:t>
            </a:r>
            <a:r>
              <a:rPr lang="ru-RU" sz="1400" b="1" dirty="0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 в костном мозге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-гемолиз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-острая кровопотеря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8826" y="2384424"/>
            <a:ext cx="1512888" cy="4473575"/>
          </a:xfrm>
          <a:prstGeom prst="rect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Со снижением </a:t>
            </a:r>
            <a:r>
              <a:rPr lang="ru-RU" sz="1400" b="1" dirty="0" err="1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эритропоэза</a:t>
            </a:r>
            <a:endParaRPr lang="ru-RU" sz="1400" b="1" dirty="0">
              <a:solidFill>
                <a:schemeClr val="tx1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-лейкоз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-миелома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-апластическая анемия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Нарушения синтеза </a:t>
            </a:r>
            <a:r>
              <a:rPr lang="ru-RU" sz="1400" b="1" dirty="0" err="1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эритропоэтина</a:t>
            </a:r>
            <a:endParaRPr lang="ru-RU" sz="1400" b="1" dirty="0">
              <a:solidFill>
                <a:schemeClr val="tx1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болезни почек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болезни печени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хронические заболевания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07039" y="2384425"/>
            <a:ext cx="1728788" cy="32051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Мегалобластные</a:t>
            </a: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В12-дефицитная анемия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</a:t>
            </a:r>
            <a:r>
              <a:rPr lang="ru-RU" sz="1400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Фолиеводефи-цитная</a:t>
            </a: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анемия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-Лекарства и токсины,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07262" y="2384425"/>
            <a:ext cx="1728788" cy="32051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Немегалобластные</a:t>
            </a:r>
            <a:endParaRPr lang="ru-RU" sz="12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алкогольная </a:t>
            </a:r>
            <a:r>
              <a:rPr lang="ru-RU" sz="1400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висцеропатия</a:t>
            </a: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заболевания печени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-ХОБЛ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миелодиспластический</a:t>
            </a: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синдром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F4B433-6930-BC4A-A964-4EA14CFA152B}"/>
              </a:ext>
            </a:extLst>
          </p:cNvPr>
          <p:cNvSpPr/>
          <p:nvPr/>
        </p:nvSpPr>
        <p:spPr>
          <a:xfrm>
            <a:off x="5701923" y="6353174"/>
            <a:ext cx="2772230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chemeClr val="tx1"/>
                </a:solidFill>
              </a:rPr>
              <a:t>Верткин</a:t>
            </a:r>
            <a:r>
              <a:rPr lang="ru-RU" sz="1200" dirty="0">
                <a:solidFill>
                  <a:schemeClr val="tx1"/>
                </a:solidFill>
              </a:rPr>
              <a:t> А.Л., Ховасова Н.О. Анемия: руководство для практических врачей. М.: </a:t>
            </a:r>
            <a:r>
              <a:rPr lang="ru-RU" sz="1200" dirty="0" err="1">
                <a:solidFill>
                  <a:schemeClr val="tx1"/>
                </a:solidFill>
              </a:rPr>
              <a:t>Эксмо</a:t>
            </a:r>
            <a:r>
              <a:rPr lang="ru-RU" sz="1200" dirty="0">
                <a:solidFill>
                  <a:schemeClr val="tx1"/>
                </a:solidFill>
              </a:rPr>
              <a:t>, 2014. </a:t>
            </a:r>
          </a:p>
        </p:txBody>
      </p:sp>
    </p:spTree>
    <p:extLst>
      <p:ext uri="{BB962C8B-B14F-4D97-AF65-F5344CB8AC3E}">
        <p14:creationId xmlns:p14="http://schemas.microsoft.com/office/powerpoint/2010/main" val="17969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+mn-lt"/>
              </a:rPr>
              <a:t>Классификация по степени тяжести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 (уровень гемоглобина)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694845"/>
              </p:ext>
            </p:extLst>
          </p:nvPr>
        </p:nvGraphicFramePr>
        <p:xfrm>
          <a:off x="381000" y="1719263"/>
          <a:ext cx="8407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Легкая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Средней тяжести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</a:rPr>
                        <a:t>Тяжелая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Мужчины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110-129</a:t>
                      </a:r>
                      <a:endParaRPr lang="ru-RU" sz="2400" b="1" dirty="0">
                        <a:solidFill>
                          <a:srgbClr val="953E4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80-109</a:t>
                      </a:r>
                      <a:endParaRPr lang="ru-RU" sz="2400" b="1" dirty="0">
                        <a:solidFill>
                          <a:srgbClr val="953E4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80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Женщины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110-119</a:t>
                      </a:r>
                      <a:endParaRPr lang="ru-RU" sz="2400" b="1" dirty="0">
                        <a:solidFill>
                          <a:srgbClr val="953E4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80-109</a:t>
                      </a:r>
                      <a:endParaRPr lang="ru-RU" sz="2400" b="1" dirty="0">
                        <a:solidFill>
                          <a:srgbClr val="953E4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rgbClr val="953E4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80</a:t>
                      </a:r>
                      <a:endParaRPr lang="ru-RU" sz="2400" b="1" dirty="0">
                        <a:solidFill>
                          <a:srgbClr val="953E47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65E625-EB01-4142-9B2E-6FC7DE54581E}"/>
              </a:ext>
            </a:extLst>
          </p:cNvPr>
          <p:cNvSpPr/>
          <p:nvPr/>
        </p:nvSpPr>
        <p:spPr>
          <a:xfrm>
            <a:off x="5701923" y="6353174"/>
            <a:ext cx="2772230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chemeClr val="tx1"/>
                </a:solidFill>
              </a:rPr>
              <a:t>Верткин</a:t>
            </a:r>
            <a:r>
              <a:rPr lang="ru-RU" sz="1200" dirty="0">
                <a:solidFill>
                  <a:schemeClr val="tx1"/>
                </a:solidFill>
              </a:rPr>
              <a:t> А.Л., Ховасова Н.О. Анемия: руководство для практических врачей. М.: </a:t>
            </a:r>
            <a:r>
              <a:rPr lang="ru-RU" sz="1200" dirty="0" err="1">
                <a:solidFill>
                  <a:schemeClr val="tx1"/>
                </a:solidFill>
              </a:rPr>
              <a:t>Эксмо</a:t>
            </a:r>
            <a:r>
              <a:rPr lang="ru-RU" sz="1200" dirty="0">
                <a:solidFill>
                  <a:schemeClr val="tx1"/>
                </a:solidFill>
              </a:rPr>
              <a:t>, 2014. </a:t>
            </a:r>
          </a:p>
        </p:txBody>
      </p:sp>
    </p:spTree>
    <p:extLst>
      <p:ext uri="{BB962C8B-B14F-4D97-AF65-F5344CB8AC3E}">
        <p14:creationId xmlns:p14="http://schemas.microsoft.com/office/powerpoint/2010/main" val="116282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1900" b="1" dirty="0">
                <a:latin typeface="Helvetica CY"/>
                <a:ea typeface="Helvetica CY"/>
                <a:cs typeface="Helvetica CY"/>
              </a:rPr>
              <a:t>MCV</a:t>
            </a:r>
            <a:r>
              <a:rPr lang="ru-RU" sz="1900" dirty="0">
                <a:latin typeface="Helvetica CY"/>
                <a:ea typeface="Helvetica CY"/>
                <a:cs typeface="Helvetica CY"/>
              </a:rPr>
              <a:t> - 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средний объем эритроцита - размер эритроцита.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900" b="0" dirty="0">
                <a:latin typeface="Helvetica CY"/>
                <a:ea typeface="Helvetica CY"/>
                <a:cs typeface="Helvetica CY"/>
              </a:rPr>
              <a:t>   Измеряется в </a:t>
            </a:r>
            <a:r>
              <a:rPr lang="ru-RU" sz="1900" b="0" dirty="0" err="1">
                <a:latin typeface="Helvetica CY"/>
                <a:ea typeface="Helvetica CY"/>
                <a:cs typeface="Helvetica CY"/>
              </a:rPr>
              <a:t>фентолитрах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 (</a:t>
            </a:r>
            <a:r>
              <a:rPr lang="ru-RU" sz="1900" b="0" dirty="0" err="1">
                <a:latin typeface="Helvetica CY"/>
                <a:ea typeface="Helvetica CY"/>
                <a:cs typeface="Helvetica CY"/>
              </a:rPr>
              <a:t>фл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) или мкм</a:t>
            </a:r>
            <a:r>
              <a:rPr lang="ru-RU" sz="1900" b="0" baseline="30000" dirty="0">
                <a:latin typeface="Helvetica CY"/>
                <a:ea typeface="Helvetica CY"/>
                <a:cs typeface="Helvetica CY"/>
              </a:rPr>
              <a:t>3</a:t>
            </a:r>
            <a:endParaRPr lang="ru-RU" sz="1900" b="0" dirty="0">
              <a:latin typeface="Helvetica CY"/>
              <a:ea typeface="Helvetica CY"/>
              <a:cs typeface="Helvetica CY"/>
            </a:endParaRPr>
          </a:p>
          <a:p>
            <a:pPr eaLnBrk="1" hangingPunct="1"/>
            <a:r>
              <a:rPr lang="en-US" sz="1900" b="1" dirty="0">
                <a:latin typeface="Helvetica CY"/>
                <a:ea typeface="Helvetica CY"/>
                <a:cs typeface="Helvetica CY"/>
              </a:rPr>
              <a:t>MCH</a:t>
            </a:r>
            <a:r>
              <a:rPr lang="ru-RU" sz="1900" b="1" dirty="0">
                <a:latin typeface="Helvetica CY"/>
                <a:ea typeface="Helvetica CY"/>
                <a:cs typeface="Helvetica CY"/>
              </a:rPr>
              <a:t> - 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среднее содержание гемоглобина в эритроците- сколько гемоглобина содержится в одном эритроците. </a:t>
            </a:r>
          </a:p>
          <a:p>
            <a:pPr marL="0" indent="0" eaLnBrk="1" hangingPunct="1">
              <a:buNone/>
            </a:pPr>
            <a:r>
              <a:rPr lang="ru-RU" sz="1900" b="0" dirty="0">
                <a:latin typeface="Helvetica CY"/>
                <a:ea typeface="Helvetica CY"/>
                <a:cs typeface="Helvetica CY"/>
              </a:rPr>
              <a:t>    Выражается в пикограммах (</a:t>
            </a:r>
            <a:r>
              <a:rPr lang="ru-RU" sz="1900" b="0" dirty="0" err="1">
                <a:latin typeface="Helvetica CY"/>
                <a:ea typeface="Helvetica CY"/>
                <a:cs typeface="Helvetica CY"/>
              </a:rPr>
              <a:t>пг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). </a:t>
            </a:r>
          </a:p>
          <a:p>
            <a:pPr eaLnBrk="1" hangingPunct="1"/>
            <a:r>
              <a:rPr lang="ru-RU" sz="1900" b="1" dirty="0">
                <a:latin typeface="Helvetica CY"/>
                <a:ea typeface="Helvetica CY"/>
                <a:cs typeface="Helvetica CY"/>
              </a:rPr>
              <a:t>МСНС</a:t>
            </a:r>
            <a:r>
              <a:rPr lang="ru-RU" sz="1900" dirty="0">
                <a:latin typeface="Helvetica CY"/>
                <a:ea typeface="Helvetica CY"/>
                <a:cs typeface="Helvetica CY"/>
              </a:rPr>
              <a:t> - 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средняя концентрация гемоглобина в эритроците -  отражает, насколько эритроцит насыщен гемоглобином. </a:t>
            </a:r>
          </a:p>
          <a:p>
            <a:pPr marL="0" indent="0" eaLnBrk="1" hangingPunct="1">
              <a:buNone/>
            </a:pPr>
            <a:r>
              <a:rPr lang="ru-RU" sz="1900" b="0" dirty="0">
                <a:latin typeface="Helvetica CY"/>
                <a:ea typeface="Helvetica CY"/>
                <a:cs typeface="Helvetica CY"/>
              </a:rPr>
              <a:t>    Единицы изменения – г/л</a:t>
            </a:r>
          </a:p>
          <a:p>
            <a:pPr eaLnBrk="1" hangingPunct="1"/>
            <a:r>
              <a:rPr lang="en-US" sz="1900" b="1" dirty="0">
                <a:latin typeface="Helvetica CY"/>
                <a:ea typeface="Helvetica CY"/>
                <a:cs typeface="Helvetica CY"/>
              </a:rPr>
              <a:t>RDW</a:t>
            </a:r>
            <a:r>
              <a:rPr lang="ru-RU" sz="1900" dirty="0">
                <a:latin typeface="Helvetica CY"/>
                <a:ea typeface="Helvetica CY"/>
                <a:cs typeface="Helvetica CY"/>
              </a:rPr>
              <a:t> - 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ширина распределения эритроцитов  - это показатель, который говорит о том, насколько сильно эритроциты отличаются между собой по размерам, т.е. степень </a:t>
            </a:r>
            <a:r>
              <a:rPr lang="ru-RU" sz="1900" b="0" dirty="0" err="1">
                <a:latin typeface="Helvetica CY"/>
                <a:ea typeface="Helvetica CY"/>
                <a:cs typeface="Helvetica CY"/>
              </a:rPr>
              <a:t>анизоцитоза</a:t>
            </a:r>
            <a:r>
              <a:rPr lang="ru-RU" sz="1900" b="0" dirty="0">
                <a:latin typeface="Helvetica CY"/>
                <a:ea typeface="Helvetica CY"/>
                <a:cs typeface="Helvetica CY"/>
              </a:rPr>
              <a:t>. </a:t>
            </a:r>
          </a:p>
          <a:p>
            <a:pPr marL="0" indent="0" eaLnBrk="1" hangingPunct="1">
              <a:buNone/>
            </a:pPr>
            <a:r>
              <a:rPr lang="ru-RU" sz="1900" b="0" dirty="0">
                <a:latin typeface="Helvetica CY"/>
                <a:ea typeface="Helvetica CY"/>
                <a:cs typeface="Helvetica CY"/>
              </a:rPr>
              <a:t>    Выражается в %.</a:t>
            </a:r>
          </a:p>
          <a:p>
            <a:pPr eaLnBrk="1" hangingPunct="1"/>
            <a:endParaRPr lang="ru-RU" sz="1900" dirty="0">
              <a:latin typeface="Helvetica CY"/>
              <a:ea typeface="Helvetica CY"/>
              <a:cs typeface="Helvetica CY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sz="4000" b="1" cap="none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Показатели общего анализа крови</a:t>
            </a:r>
          </a:p>
        </p:txBody>
      </p:sp>
    </p:spTree>
    <p:extLst>
      <p:ext uri="{BB962C8B-B14F-4D97-AF65-F5344CB8AC3E}">
        <p14:creationId xmlns:p14="http://schemas.microsoft.com/office/powerpoint/2010/main" val="294526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65C60-FB4D-A940-A706-BB8DA743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Распространенность анемии у пожилых</a:t>
            </a:r>
          </a:p>
        </p:txBody>
      </p:sp>
      <p:pic>
        <p:nvPicPr>
          <p:cNvPr id="5" name="Объект 4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id="{E2CC464A-C7A1-D84E-B5E2-4F22D4F5F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27" y="1642820"/>
            <a:ext cx="7640665" cy="4572000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21541C-467B-304E-8672-78E3303AF588}"/>
              </a:ext>
            </a:extLst>
          </p:cNvPr>
          <p:cNvSpPr/>
          <p:nvPr/>
        </p:nvSpPr>
        <p:spPr>
          <a:xfrm>
            <a:off x="3048000" y="61162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11E1E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Penninx BW, </a:t>
            </a:r>
            <a:r>
              <a:rPr lang="en-US" sz="1200" dirty="0" err="1">
                <a:solidFill>
                  <a:srgbClr val="211E1E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Guralnik</a:t>
            </a:r>
            <a:r>
              <a:rPr lang="en-US" sz="1200" dirty="0">
                <a:solidFill>
                  <a:srgbClr val="211E1E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JM, </a:t>
            </a:r>
            <a:r>
              <a:rPr lang="en-US" sz="1200" dirty="0" err="1">
                <a:solidFill>
                  <a:srgbClr val="211E1E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Onder</a:t>
            </a:r>
            <a:r>
              <a:rPr lang="en-US" sz="1200" dirty="0">
                <a:solidFill>
                  <a:srgbClr val="211E1E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G, et al. Anemia and decline in physical performance among older adults. Am J Med. 2003;115:105–110.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2883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5400" y="1340300"/>
            <a:ext cx="6553200" cy="340932"/>
          </a:xfrm>
          <a:prstGeom prst="rect">
            <a:avLst/>
          </a:prstGeom>
          <a:solidFill>
            <a:srgbClr val="953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Определить </a:t>
            </a:r>
            <a:r>
              <a:rPr lang="ru-RU" b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сывороточное железо </a:t>
            </a:r>
            <a:r>
              <a:rPr lang="ru-RU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(СЖ)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74" y="1898914"/>
            <a:ext cx="5832475" cy="41292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снижено (менее 12,5 </a:t>
            </a:r>
            <a:r>
              <a:rPr lang="ru-RU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мкмоль</a:t>
            </a:r>
            <a:r>
              <a:rPr lang="ru-RU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/л)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24856" y="1898914"/>
            <a:ext cx="2353802" cy="4129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норма или повышено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24855" y="2867925"/>
            <a:ext cx="2396045" cy="12455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Консультация гематолога для верификации редких анемий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7337" y="5984874"/>
            <a:ext cx="750836" cy="6978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ЖДА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41000" y="5984874"/>
            <a:ext cx="2567709" cy="8454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Анемия хронических заболеваний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7771" y="2598094"/>
            <a:ext cx="4853879" cy="3116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Определить </a:t>
            </a:r>
            <a:r>
              <a:rPr lang="ru-RU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ферритин</a:t>
            </a:r>
            <a:endParaRPr lang="ru-RU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8193" y="3429000"/>
            <a:ext cx="1368425" cy="4333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" dirty="0"/>
              <a:t>≤ 30 ng</a:t>
            </a:r>
            <a:r>
              <a:rPr lang="ru-RU" dirty="0"/>
              <a:t>/</a:t>
            </a:r>
            <a:r>
              <a:rPr lang="it" dirty="0"/>
              <a:t>mL </a:t>
            </a:r>
            <a:endParaRPr lang="it" dirty="0"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70851" y="3416587"/>
            <a:ext cx="1991863" cy="486095"/>
          </a:xfrm>
          <a:prstGeom prst="rect">
            <a:avLst/>
          </a:prstGeom>
          <a:solidFill>
            <a:srgbClr val="FF160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/>
              <a:t>31-99 </a:t>
            </a:r>
            <a:r>
              <a:rPr lang="it" dirty="0"/>
              <a:t>ng</a:t>
            </a:r>
            <a:r>
              <a:rPr lang="ru-RU" dirty="0"/>
              <a:t>/</a:t>
            </a:r>
            <a:r>
              <a:rPr lang="it" dirty="0"/>
              <a:t>mL</a:t>
            </a:r>
            <a:endParaRPr lang="en-US" dirty="0">
              <a:effectLst/>
            </a:endParaRPr>
          </a:p>
        </p:txBody>
      </p:sp>
      <p:cxnSp>
        <p:nvCxnSpPr>
          <p:cNvPr id="19" name="Прямая со стрелкой 18"/>
          <p:cNvCxnSpPr>
            <a:cxnSpLocks/>
            <a:stCxn id="4" idx="2"/>
            <a:endCxn id="5" idx="0"/>
          </p:cNvCxnSpPr>
          <p:nvPr/>
        </p:nvCxnSpPr>
        <p:spPr>
          <a:xfrm flipH="1">
            <a:off x="2954712" y="1681232"/>
            <a:ext cx="1617288" cy="217682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  <a:stCxn id="4" idx="2"/>
          </p:cNvCxnSpPr>
          <p:nvPr/>
        </p:nvCxnSpPr>
        <p:spPr>
          <a:xfrm>
            <a:off x="4572000" y="1681232"/>
            <a:ext cx="2052855" cy="217682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  <a:stCxn id="6" idx="2"/>
            <a:endCxn id="10" idx="0"/>
          </p:cNvCxnSpPr>
          <p:nvPr/>
        </p:nvCxnSpPr>
        <p:spPr>
          <a:xfrm>
            <a:off x="7801757" y="2311841"/>
            <a:ext cx="21121" cy="556084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cxnSpLocks/>
            <a:stCxn id="5" idx="2"/>
            <a:endCxn id="15" idx="0"/>
          </p:cNvCxnSpPr>
          <p:nvPr/>
        </p:nvCxnSpPr>
        <p:spPr>
          <a:xfrm flipH="1">
            <a:off x="2954711" y="2311841"/>
            <a:ext cx="1" cy="286253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  <a:stCxn id="16" idx="2"/>
            <a:endCxn id="12" idx="0"/>
          </p:cNvCxnSpPr>
          <p:nvPr/>
        </p:nvCxnSpPr>
        <p:spPr>
          <a:xfrm flipH="1">
            <a:off x="662755" y="3862388"/>
            <a:ext cx="3265" cy="2122486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cxnSpLocks/>
            <a:stCxn id="17" idx="2"/>
            <a:endCxn id="63" idx="0"/>
          </p:cNvCxnSpPr>
          <p:nvPr/>
        </p:nvCxnSpPr>
        <p:spPr>
          <a:xfrm flipH="1">
            <a:off x="1464503" y="3902682"/>
            <a:ext cx="1502280" cy="647580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cxnSpLocks/>
            <a:stCxn id="17" idx="2"/>
          </p:cNvCxnSpPr>
          <p:nvPr/>
        </p:nvCxnSpPr>
        <p:spPr>
          <a:xfrm>
            <a:off x="2966783" y="3902682"/>
            <a:ext cx="1722247" cy="630490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cxnSpLocks/>
            <a:stCxn id="15" idx="2"/>
            <a:endCxn id="16" idx="0"/>
          </p:cNvCxnSpPr>
          <p:nvPr/>
        </p:nvCxnSpPr>
        <p:spPr>
          <a:xfrm flipH="1">
            <a:off x="666020" y="2909711"/>
            <a:ext cx="2288691" cy="519289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cxnSpLocks/>
            <a:stCxn id="15" idx="2"/>
            <a:endCxn id="17" idx="0"/>
          </p:cNvCxnSpPr>
          <p:nvPr/>
        </p:nvCxnSpPr>
        <p:spPr>
          <a:xfrm>
            <a:off x="2954711" y="2909711"/>
            <a:ext cx="12072" cy="506876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cxnSpLocks/>
            <a:endCxn id="73" idx="0"/>
          </p:cNvCxnSpPr>
          <p:nvPr/>
        </p:nvCxnSpPr>
        <p:spPr>
          <a:xfrm flipH="1">
            <a:off x="2236205" y="5169979"/>
            <a:ext cx="892350" cy="209004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3" name="Прямоугольник 1"/>
          <p:cNvSpPr>
            <a:spLocks noChangeArrowheads="1"/>
          </p:cNvSpPr>
          <p:nvPr/>
        </p:nvSpPr>
        <p:spPr bwMode="auto">
          <a:xfrm>
            <a:off x="287337" y="27640"/>
            <a:ext cx="8569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45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C00000"/>
                </a:solidFill>
                <a:ea typeface="Helvetica CY"/>
                <a:cs typeface="Helvetica CY"/>
              </a:rPr>
              <a:t>Алгоритм лабораторной диагностики при </a:t>
            </a:r>
            <a:r>
              <a:rPr lang="ru-RU" sz="3600" b="1" dirty="0" err="1">
                <a:solidFill>
                  <a:srgbClr val="C00000"/>
                </a:solidFill>
                <a:ea typeface="Helvetica CY"/>
                <a:cs typeface="Helvetica CY"/>
              </a:rPr>
              <a:t>микроцитарной</a:t>
            </a:r>
            <a:r>
              <a:rPr lang="ru-RU" sz="3600" b="1" dirty="0">
                <a:solidFill>
                  <a:srgbClr val="C00000"/>
                </a:solidFill>
                <a:ea typeface="Helvetica CY"/>
                <a:cs typeface="Helvetica CY"/>
              </a:rPr>
              <a:t> анемии</a:t>
            </a:r>
          </a:p>
        </p:txBody>
      </p:sp>
      <p:cxnSp>
        <p:nvCxnSpPr>
          <p:cNvPr id="123" name="Прямая со стрелкой 122"/>
          <p:cNvCxnSpPr>
            <a:cxnSpLocks/>
            <a:stCxn id="17" idx="2"/>
            <a:endCxn id="17" idx="2"/>
          </p:cNvCxnSpPr>
          <p:nvPr/>
        </p:nvCxnSpPr>
        <p:spPr>
          <a:xfrm>
            <a:off x="2966783" y="390268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 стрелкой 144"/>
          <p:cNvCxnSpPr>
            <a:cxnSpLocks/>
            <a:stCxn id="73" idx="1"/>
          </p:cNvCxnSpPr>
          <p:nvPr/>
        </p:nvCxnSpPr>
        <p:spPr>
          <a:xfrm flipH="1">
            <a:off x="702456" y="5639619"/>
            <a:ext cx="1193716" cy="323975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679D84A-F5B5-3F4A-8EBE-6693AD2C6895}"/>
              </a:ext>
            </a:extLst>
          </p:cNvPr>
          <p:cNvSpPr/>
          <p:nvPr/>
        </p:nvSpPr>
        <p:spPr>
          <a:xfrm>
            <a:off x="4616093" y="3398400"/>
            <a:ext cx="1547812" cy="47658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dirty="0"/>
              <a:t>≥ 100 </a:t>
            </a:r>
            <a:r>
              <a:rPr lang="it" dirty="0"/>
              <a:t>ng</a:t>
            </a:r>
            <a:r>
              <a:rPr lang="ru-RU" dirty="0"/>
              <a:t>/</a:t>
            </a:r>
            <a:r>
              <a:rPr lang="it" dirty="0"/>
              <a:t>mL</a:t>
            </a:r>
            <a:endParaRPr lang="en-US" dirty="0">
              <a:effectLst/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526186EF-FFD1-1146-9768-98EC73DE2B49}"/>
              </a:ext>
            </a:extLst>
          </p:cNvPr>
          <p:cNvCxnSpPr>
            <a:cxnSpLocks/>
            <a:stCxn id="63" idx="2"/>
            <a:endCxn id="12" idx="0"/>
          </p:cNvCxnSpPr>
          <p:nvPr/>
        </p:nvCxnSpPr>
        <p:spPr>
          <a:xfrm flipH="1">
            <a:off x="662755" y="5142849"/>
            <a:ext cx="801748" cy="842025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651F396-FF24-994F-9B5E-1AE11B43D18B}"/>
              </a:ext>
            </a:extLst>
          </p:cNvPr>
          <p:cNvSpPr/>
          <p:nvPr/>
        </p:nvSpPr>
        <p:spPr>
          <a:xfrm>
            <a:off x="755596" y="4550262"/>
            <a:ext cx="1417813" cy="5925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↑ ОЖСС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↓ насыщенность </a:t>
            </a:r>
            <a:r>
              <a:rPr lang="ru-RU" sz="1200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трансферрина</a:t>
            </a:r>
            <a:endParaRPr lang="ru-RU" sz="12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A01FAD7F-8A0F-1F4B-BA37-4C5F7FDE2C33}"/>
              </a:ext>
            </a:extLst>
          </p:cNvPr>
          <p:cNvSpPr/>
          <p:nvPr/>
        </p:nvSpPr>
        <p:spPr>
          <a:xfrm>
            <a:off x="4314816" y="4550262"/>
            <a:ext cx="1417813" cy="5925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↓ ОЖСС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↑ насыщенность </a:t>
            </a:r>
            <a:r>
              <a:rPr lang="ru-RU" sz="1200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трансферрина</a:t>
            </a:r>
            <a:endParaRPr lang="ru-RU" sz="12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878D774E-3811-BC4C-ADFD-E20D93624B7A}"/>
              </a:ext>
            </a:extLst>
          </p:cNvPr>
          <p:cNvSpPr/>
          <p:nvPr/>
        </p:nvSpPr>
        <p:spPr>
          <a:xfrm>
            <a:off x="2236217" y="4550262"/>
            <a:ext cx="1991863" cy="5925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При других результатах – определить </a:t>
            </a: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рецепторы к </a:t>
            </a:r>
            <a:r>
              <a:rPr lang="ru-RU" sz="11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трансферрину</a:t>
            </a: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19BC1AA2-205F-D14B-AB2D-48435B60A249}"/>
              </a:ext>
            </a:extLst>
          </p:cNvPr>
          <p:cNvSpPr/>
          <p:nvPr/>
        </p:nvSpPr>
        <p:spPr>
          <a:xfrm>
            <a:off x="1896172" y="5378983"/>
            <a:ext cx="680065" cy="521271"/>
          </a:xfrm>
          <a:prstGeom prst="rect">
            <a:avLst/>
          </a:prstGeom>
          <a:solidFill>
            <a:srgbClr val="953E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↑ 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9ED6383-06F7-CC40-8B85-90306C71A7B8}"/>
              </a:ext>
            </a:extLst>
          </p:cNvPr>
          <p:cNvSpPr/>
          <p:nvPr/>
        </p:nvSpPr>
        <p:spPr>
          <a:xfrm>
            <a:off x="3770920" y="5365367"/>
            <a:ext cx="680065" cy="521271"/>
          </a:xfrm>
          <a:prstGeom prst="rect">
            <a:avLst/>
          </a:prstGeom>
          <a:solidFill>
            <a:srgbClr val="953E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↓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05264BD3-7873-1948-9296-BC5B34CDB4CB}"/>
              </a:ext>
            </a:extLst>
          </p:cNvPr>
          <p:cNvSpPr/>
          <p:nvPr/>
        </p:nvSpPr>
        <p:spPr>
          <a:xfrm>
            <a:off x="2758313" y="5391533"/>
            <a:ext cx="830531" cy="521271"/>
          </a:xfrm>
          <a:prstGeom prst="rect">
            <a:avLst/>
          </a:prstGeom>
          <a:solidFill>
            <a:srgbClr val="953E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Норма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A438786-447B-5742-95B6-C25296AB91FA}"/>
              </a:ext>
            </a:extLst>
          </p:cNvPr>
          <p:cNvSpPr/>
          <p:nvPr/>
        </p:nvSpPr>
        <p:spPr>
          <a:xfrm>
            <a:off x="2461406" y="6161489"/>
            <a:ext cx="1682260" cy="668871"/>
          </a:xfrm>
          <a:prstGeom prst="rect">
            <a:avLst/>
          </a:prstGeom>
          <a:solidFill>
            <a:srgbClr val="FF9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Определить </a:t>
            </a:r>
            <a:r>
              <a:rPr lang="ru-RU" sz="12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эритроцитарный</a:t>
            </a:r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  <a:r>
              <a:rPr lang="ru-RU" sz="12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протопорфитин</a:t>
            </a:r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</a:p>
        </p:txBody>
      </p: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5CC905FC-AAAB-AC48-B136-E25E1059B235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2978854" y="2901162"/>
            <a:ext cx="2411145" cy="497238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>
            <a:extLst>
              <a:ext uri="{FF2B5EF4-FFF2-40B4-BE49-F238E27FC236}">
                <a16:creationId xmlns:a16="http://schemas.microsoft.com/office/drawing/2014/main" id="{D0431892-256E-B548-987F-0ACF9C56EBF8}"/>
              </a:ext>
            </a:extLst>
          </p:cNvPr>
          <p:cNvCxnSpPr>
            <a:cxnSpLocks/>
          </p:cNvCxnSpPr>
          <p:nvPr/>
        </p:nvCxnSpPr>
        <p:spPr>
          <a:xfrm>
            <a:off x="2978854" y="3866587"/>
            <a:ext cx="11768" cy="670110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>
            <a:extLst>
              <a:ext uri="{FF2B5EF4-FFF2-40B4-BE49-F238E27FC236}">
                <a16:creationId xmlns:a16="http://schemas.microsoft.com/office/drawing/2014/main" id="{41C917A2-3637-C44D-8EE6-8D89AC1A46D9}"/>
              </a:ext>
            </a:extLst>
          </p:cNvPr>
          <p:cNvCxnSpPr>
            <a:cxnSpLocks/>
            <a:endCxn id="77" idx="0"/>
          </p:cNvCxnSpPr>
          <p:nvPr/>
        </p:nvCxnSpPr>
        <p:spPr>
          <a:xfrm>
            <a:off x="3142059" y="5155865"/>
            <a:ext cx="31520" cy="235668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 стрелкой 143">
            <a:extLst>
              <a:ext uri="{FF2B5EF4-FFF2-40B4-BE49-F238E27FC236}">
                <a16:creationId xmlns:a16="http://schemas.microsoft.com/office/drawing/2014/main" id="{AC055B3F-FD98-4642-89AD-B52740A9F356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3144647" y="5159939"/>
            <a:ext cx="966306" cy="205428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>
            <a:extLst>
              <a:ext uri="{FF2B5EF4-FFF2-40B4-BE49-F238E27FC236}">
                <a16:creationId xmlns:a16="http://schemas.microsoft.com/office/drawing/2014/main" id="{A404888F-B6FA-EB4B-9422-602C23DD1818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3173579" y="5912804"/>
            <a:ext cx="11767" cy="291222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B21D3374-57A3-D141-97E4-61E2227B7623}"/>
              </a:ext>
            </a:extLst>
          </p:cNvPr>
          <p:cNvCxnSpPr>
            <a:cxnSpLocks/>
          </p:cNvCxnSpPr>
          <p:nvPr/>
        </p:nvCxnSpPr>
        <p:spPr>
          <a:xfrm>
            <a:off x="4426381" y="5600831"/>
            <a:ext cx="2145995" cy="345256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>
            <a:extLst>
              <a:ext uri="{FF2B5EF4-FFF2-40B4-BE49-F238E27FC236}">
                <a16:creationId xmlns:a16="http://schemas.microsoft.com/office/drawing/2014/main" id="{49D7E471-03BA-DA49-8017-81BC9966BB76}"/>
              </a:ext>
            </a:extLst>
          </p:cNvPr>
          <p:cNvCxnSpPr>
            <a:cxnSpLocks/>
            <a:stCxn id="66" idx="2"/>
            <a:endCxn id="14" idx="0"/>
          </p:cNvCxnSpPr>
          <p:nvPr/>
        </p:nvCxnSpPr>
        <p:spPr>
          <a:xfrm>
            <a:off x="5023723" y="5142850"/>
            <a:ext cx="1601132" cy="842024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>
            <a:extLst>
              <a:ext uri="{FF2B5EF4-FFF2-40B4-BE49-F238E27FC236}">
                <a16:creationId xmlns:a16="http://schemas.microsoft.com/office/drawing/2014/main" id="{34B674ED-4013-0947-945F-B9A6299FB681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389999" y="3874989"/>
            <a:ext cx="1149318" cy="2088605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9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Соотношение между ЖД и ЖДА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419970"/>
            <a:ext cx="2736304" cy="2016224"/>
          </a:xfrm>
          <a:prstGeom prst="rect">
            <a:avLst/>
          </a:prstGeom>
          <a:solidFill>
            <a:srgbClr val="FFB7AC"/>
          </a:solidFill>
          <a:ln>
            <a:solidFill>
              <a:srgbClr val="FFB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tx1"/>
                </a:solidFill>
              </a:rPr>
              <a:t>железодефицит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3125" y="3676004"/>
            <a:ext cx="1944217" cy="1520379"/>
          </a:xfrm>
          <a:prstGeom prst="rect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анемия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286550" y="4437112"/>
            <a:ext cx="1277338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563888" y="3789040"/>
            <a:ext cx="0" cy="648072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771800" y="4005064"/>
            <a:ext cx="792088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ЖДА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76056" y="2492896"/>
            <a:ext cx="3240360" cy="23042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- </a:t>
            </a:r>
            <a:r>
              <a:rPr lang="ru-RU" dirty="0" err="1"/>
              <a:t>железодефицит</a:t>
            </a:r>
            <a:r>
              <a:rPr lang="ru-RU" dirty="0"/>
              <a:t> – это не всегда  анемия</a:t>
            </a:r>
          </a:p>
          <a:p>
            <a:pPr algn="ctr"/>
            <a:r>
              <a:rPr lang="ru-RU" dirty="0"/>
              <a:t> - среди всех анемий ЖДА самая распространенная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666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5"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ЖДА – </a:t>
            </a:r>
            <a:r>
              <a:rPr lang="ru-RU" sz="3600" b="1" dirty="0" err="1">
                <a:solidFill>
                  <a:srgbClr val="C00000"/>
                </a:solidFill>
                <a:latin typeface="+mn-lt"/>
              </a:rPr>
              <a:t>манифестная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 стадия дефицита железа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52</a:t>
            </a:fld>
            <a:endParaRPr lang="uk-UA" dirty="0"/>
          </a:p>
        </p:txBody>
      </p:sp>
      <p:sp>
        <p:nvSpPr>
          <p:cNvPr id="6" name="Rounded Rectangle 5"/>
          <p:cNvSpPr/>
          <p:nvPr/>
        </p:nvSpPr>
        <p:spPr>
          <a:xfrm>
            <a:off x="125572" y="2325937"/>
            <a:ext cx="8784000" cy="3823702"/>
          </a:xfrm>
          <a:prstGeom prst="roundRect">
            <a:avLst/>
          </a:prstGeom>
          <a:noFill/>
          <a:ln w="47625">
            <a:solidFill>
              <a:srgbClr val="8D1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1456" y="6415803"/>
            <a:ext cx="35566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00" dirty="0">
                <a:solidFill>
                  <a:srgbClr val="000000"/>
                </a:solidFill>
              </a:rPr>
              <a:t>Modified from Crichton </a:t>
            </a:r>
            <a:r>
              <a:rPr lang="en-GB" sz="1000" i="1" dirty="0">
                <a:solidFill>
                  <a:srgbClr val="000000"/>
                </a:solidFill>
              </a:rPr>
              <a:t>et al. </a:t>
            </a:r>
            <a:r>
              <a:rPr lang="en-GB" sz="1000" dirty="0">
                <a:solidFill>
                  <a:srgbClr val="000000"/>
                </a:solidFill>
              </a:rPr>
              <a:t>UNI-MED </a:t>
            </a:r>
            <a:r>
              <a:rPr lang="en-GB" sz="1000" dirty="0" err="1">
                <a:solidFill>
                  <a:srgbClr val="000000"/>
                </a:solidFill>
              </a:rPr>
              <a:t>Verlag</a:t>
            </a:r>
            <a:r>
              <a:rPr lang="en-GB" sz="1000" dirty="0">
                <a:solidFill>
                  <a:srgbClr val="000000"/>
                </a:solidFill>
              </a:rPr>
              <a:t> AG, 2008</a:t>
            </a:r>
            <a:endParaRPr lang="en-GB" sz="1000" i="1" dirty="0">
              <a:solidFill>
                <a:srgbClr val="000000"/>
              </a:solidFill>
            </a:endParaRPr>
          </a:p>
        </p:txBody>
      </p:sp>
      <p:pic>
        <p:nvPicPr>
          <p:cNvPr id="8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868" y="2994725"/>
            <a:ext cx="5996305" cy="25389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234428" y="4367138"/>
            <a:ext cx="25494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Функциональное железо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(эритроциты)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428" y="3825498"/>
            <a:ext cx="20434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</a:rPr>
              <a:t>Транспортное железо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428" y="3428479"/>
            <a:ext cx="16439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Депо железа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7786" y="2643539"/>
            <a:ext cx="1012117" cy="34163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ru-RU" sz="1600" b="1" dirty="0"/>
              <a:t>Норма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92430" y="2283365"/>
            <a:ext cx="13814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/>
              <a:t>Истощение запасов железа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79024" y="2285720"/>
            <a:ext cx="1626425" cy="78374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1600" b="1" dirty="0"/>
              <a:t>Латентный дефицит железа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80809" y="2642579"/>
            <a:ext cx="1012117" cy="3416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ru-RU" sz="1600" b="1" dirty="0"/>
              <a:t>ЖДА</a:t>
            </a:r>
            <a:endParaRPr lang="en-US" sz="1600" b="1" dirty="0"/>
          </a:p>
        </p:txBody>
      </p:sp>
      <p:cxnSp>
        <p:nvCxnSpPr>
          <p:cNvPr id="16" name="Прямая со стрелкой 22"/>
          <p:cNvCxnSpPr/>
          <p:nvPr/>
        </p:nvCxnSpPr>
        <p:spPr>
          <a:xfrm>
            <a:off x="2277874" y="3597756"/>
            <a:ext cx="787202" cy="0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23"/>
          <p:cNvCxnSpPr/>
          <p:nvPr/>
        </p:nvCxnSpPr>
        <p:spPr>
          <a:xfrm>
            <a:off x="2277874" y="4117885"/>
            <a:ext cx="787202" cy="0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24"/>
          <p:cNvCxnSpPr/>
          <p:nvPr/>
        </p:nvCxnSpPr>
        <p:spPr>
          <a:xfrm>
            <a:off x="2277874" y="4782636"/>
            <a:ext cx="787202" cy="0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1CEE53C-335E-E546-AC3E-41D91AD3D1AE}"/>
              </a:ext>
            </a:extLst>
          </p:cNvPr>
          <p:cNvSpPr/>
          <p:nvPr/>
        </p:nvSpPr>
        <p:spPr>
          <a:xfrm>
            <a:off x="234428" y="1178057"/>
            <a:ext cx="89095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ctr">
              <a:lnSpc>
                <a:spcPct val="80000"/>
              </a:lnSpc>
            </a:pPr>
            <a:r>
              <a:rPr lang="ru-RU" b="1" dirty="0">
                <a:ea typeface="Helvetica CY"/>
                <a:cs typeface="Helvetica CY"/>
              </a:rPr>
              <a:t>Клинико – гематологический синдром, характеризующийся нарушением синтеза гемоглобина в результате дефицита железа, развивающегося на фоне различных патологических или физиологических процессов, и проявляющийся признаками анемии и </a:t>
            </a:r>
            <a:r>
              <a:rPr lang="ru-RU" b="1" dirty="0" err="1">
                <a:ea typeface="Helvetica CY"/>
                <a:cs typeface="Helvetica CY"/>
              </a:rPr>
              <a:t>сидеропении</a:t>
            </a:r>
            <a:r>
              <a:rPr lang="ru-RU" b="1" dirty="0">
                <a:ea typeface="Helvetica CY"/>
                <a:cs typeface="Helvetica CY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8417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03773"/>
              </p:ext>
            </p:extLst>
          </p:nvPr>
        </p:nvGraphicFramePr>
        <p:xfrm>
          <a:off x="179512" y="1465943"/>
          <a:ext cx="8784976" cy="4045473"/>
        </p:xfrm>
        <a:graphic>
          <a:graphicData uri="http://schemas.openxmlformats.org/drawingml/2006/table">
            <a:tbl>
              <a:tblPr/>
              <a:tblGrid>
                <a:gridCol w="475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Симптомы, связанные с дефицитом железа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(</a:t>
                      </a:r>
                      <a:r>
                        <a:rPr kumimoji="0" 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сидеропения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Анемический синдром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кожные покровы, придатки кожи и слизистые (сухость кожи, ломкость  и слоистость ногтей,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койлонихии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головокружение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головные боли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шум в ушах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мелькание мушек перед глазами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слабость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утомляемость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снижение работоспособности хроническая усталость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бледность кожи и слизистых сердцебиение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одышка при физической нагрузке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желудочно-кишечный тракт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(извращение вкуса, глоссит, дисфагия)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Helvetica CY"/>
                        <a:cs typeface="Helvetica CY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ССС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Helvetica CY"/>
                          <a:cs typeface="Helvetica CY"/>
                        </a:rPr>
                        <a:t>(тахикардия, диастолическая дисфункция)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3D9D97-B5BE-5F46-A3A2-0A912DA0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Клиника ЖДА</a:t>
            </a:r>
          </a:p>
        </p:txBody>
      </p:sp>
    </p:spTree>
    <p:extLst>
      <p:ext uri="{BB962C8B-B14F-4D97-AF65-F5344CB8AC3E}">
        <p14:creationId xmlns:p14="http://schemas.microsoft.com/office/powerpoint/2010/main" val="2080743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1"/>
          <p:cNvSpPr>
            <a:spLocks noGrp="1"/>
          </p:cNvSpPr>
          <p:nvPr>
            <p:ph idx="1"/>
          </p:nvPr>
        </p:nvSpPr>
        <p:spPr>
          <a:xfrm>
            <a:off x="107950" y="1484313"/>
            <a:ext cx="9036050" cy="46418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Сывороточное железо</a:t>
            </a:r>
            <a:endParaRPr lang="ru-RU" altLang="ru-RU" sz="2000" dirty="0">
              <a:solidFill>
                <a:srgbClr val="C00000"/>
              </a:solidFill>
              <a:latin typeface="Helvetica CY" pitchFamily="-84" charset="-52"/>
              <a:ea typeface="Helvetica CY" pitchFamily="-84" charset="-52"/>
              <a:cs typeface="Helvetica CY" pitchFamily="-84" charset="-52"/>
            </a:endParaRP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снижение только при выраженном дефиците железа -   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имеет выраженные суточные ритмы, поэтому взятие 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крови строго стандартизовано по времени (7-10 ч утра)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норма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 12,5-25 </a:t>
            </a:r>
            <a:r>
              <a:rPr lang="ru-RU" altLang="ru-RU" sz="2000" dirty="0" err="1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мкмоль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/л</a:t>
            </a:r>
          </a:p>
          <a:p>
            <a:pPr eaLnBrk="1" hangingPunct="1">
              <a:buFont typeface="Arial" pitchFamily="34" charset="0"/>
              <a:buNone/>
            </a:pPr>
            <a:endParaRPr lang="ru-RU" altLang="ru-RU" sz="2000" dirty="0">
              <a:latin typeface="Helvetica CY" pitchFamily="-84" charset="-52"/>
              <a:ea typeface="Helvetica CY" pitchFamily="-84" charset="-52"/>
              <a:cs typeface="Helvetica CY" pitchFamily="-84" charset="-52"/>
            </a:endParaRP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Ферритин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 – депонированное железо – 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это белок </a:t>
            </a:r>
            <a:r>
              <a:rPr lang="ru-RU" altLang="ru-RU" sz="2000" dirty="0" err="1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апоферритин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, соединенный с железом 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норма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 15-20 мкг/л</a:t>
            </a:r>
          </a:p>
          <a:p>
            <a:pPr eaLnBrk="1" hangingPunct="1">
              <a:buFont typeface="Arial" pitchFamily="34" charset="0"/>
              <a:buNone/>
            </a:pPr>
            <a:endParaRPr lang="ru-RU" altLang="ru-RU" sz="2000" dirty="0">
              <a:latin typeface="Helvetica CY" pitchFamily="-84" charset="-52"/>
              <a:ea typeface="Helvetica CY" pitchFamily="-84" charset="-52"/>
              <a:cs typeface="Helvetica CY" pitchFamily="-84" charset="-52"/>
            </a:endParaRP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Трансферрин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 – транспортная форма железа – это белок (</a:t>
            </a:r>
            <a:r>
              <a:rPr lang="ru-RU" altLang="ru-RU" sz="2000" dirty="0" err="1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апопротеин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), соединенный с 1 атомом 3-х валентного железа,</a:t>
            </a:r>
          </a:p>
          <a:p>
            <a:pPr eaLnBrk="1" hangingPunct="1">
              <a:buFont typeface="Arial" pitchFamily="34" charset="0"/>
              <a:buNone/>
            </a:pPr>
            <a:r>
              <a:rPr lang="ru-RU" altLang="ru-RU" sz="2000" dirty="0">
                <a:solidFill>
                  <a:srgbClr val="FF0000"/>
                </a:solidFill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норма </a:t>
            </a:r>
            <a:r>
              <a:rPr lang="ru-RU" altLang="ru-RU" sz="2000" dirty="0">
                <a:latin typeface="Helvetica CY" pitchFamily="-84" charset="-52"/>
                <a:ea typeface="Helvetica CY" pitchFamily="-84" charset="-52"/>
                <a:cs typeface="Helvetica CY" pitchFamily="-84" charset="-52"/>
              </a:rPr>
              <a:t>от 2-3,8 г/л</a:t>
            </a:r>
          </a:p>
          <a:p>
            <a:pPr eaLnBrk="1" hangingPunct="1">
              <a:buFont typeface="Arial" pitchFamily="34" charset="0"/>
              <a:buNone/>
            </a:pPr>
            <a:endParaRPr lang="ru-RU" altLang="ru-RU" sz="1600" dirty="0">
              <a:latin typeface="Helvetica CY" pitchFamily="-84" charset="-52"/>
              <a:ea typeface="Helvetica CY" pitchFamily="-84" charset="-52"/>
              <a:cs typeface="Helvetica CY" pitchFamily="-84" charset="-52"/>
            </a:endParaRPr>
          </a:p>
        </p:txBody>
      </p:sp>
      <p:sp>
        <p:nvSpPr>
          <p:cNvPr id="41987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3600" b="1" dirty="0">
                <a:solidFill>
                  <a:srgbClr val="C00000"/>
                </a:solidFill>
                <a:latin typeface="+mn-lt"/>
                <a:ea typeface="Helvetica CY" pitchFamily="-84" charset="-52"/>
                <a:cs typeface="Helvetica CY" pitchFamily="-84" charset="-52"/>
              </a:rPr>
              <a:t>Диагностика ЖДА:</a:t>
            </a:r>
            <a:br>
              <a:rPr lang="ru-RU" altLang="ru-RU" sz="3600" b="1" dirty="0">
                <a:solidFill>
                  <a:srgbClr val="C00000"/>
                </a:solidFill>
                <a:latin typeface="+mn-lt"/>
                <a:ea typeface="Helvetica CY" pitchFamily="-84" charset="-52"/>
                <a:cs typeface="Helvetica CY" pitchFamily="-84" charset="-52"/>
              </a:rPr>
            </a:br>
            <a:r>
              <a:rPr lang="ru-RU" altLang="ru-RU" sz="3600" b="1" dirty="0">
                <a:solidFill>
                  <a:srgbClr val="C00000"/>
                </a:solidFill>
                <a:latin typeface="+mn-lt"/>
                <a:ea typeface="Helvetica CY" pitchFamily="-84" charset="-52"/>
                <a:cs typeface="Helvetica CY" pitchFamily="-84" charset="-52"/>
              </a:rPr>
              <a:t>показатели обмена железа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32201" r="48409" b="12544"/>
          <a:stretch>
            <a:fillRect/>
          </a:stretch>
        </p:blipFill>
        <p:spPr bwMode="auto">
          <a:xfrm>
            <a:off x="6732240" y="3140968"/>
            <a:ext cx="203835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935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58848" y="1617913"/>
            <a:ext cx="4794293" cy="557829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ru-RU" b="0" dirty="0">
                <a:latin typeface="+mn-lt"/>
              </a:rPr>
              <a:t>Растворимые рецепторы </a:t>
            </a:r>
            <a:r>
              <a:rPr lang="ru-RU" b="0" dirty="0" err="1">
                <a:latin typeface="+mn-lt"/>
              </a:rPr>
              <a:t>трансферрина</a:t>
            </a:r>
            <a:r>
              <a:rPr lang="ru-RU" b="0" dirty="0">
                <a:latin typeface="+mn-lt"/>
              </a:rPr>
              <a:t> (sTfR) — белки, расположенные на поверхности клеток, которые обеспечивают перенос ионов железа внутрь клетки с её поверхности. </a:t>
            </a:r>
            <a:endParaRPr lang="en-US" b="0" dirty="0">
              <a:latin typeface="+mn-lt"/>
            </a:endParaRPr>
          </a:p>
          <a:p>
            <a:pPr algn="just" eaLnBrk="1" hangingPunct="1">
              <a:defRPr/>
            </a:pPr>
            <a:r>
              <a:rPr lang="ru-RU" b="0" dirty="0">
                <a:latin typeface="+mn-lt"/>
              </a:rPr>
              <a:t>При повышенной потребности в железе увеличивается экспрессия рецепторов </a:t>
            </a:r>
            <a:r>
              <a:rPr lang="ru-RU" b="0" dirty="0" err="1">
                <a:latin typeface="+mn-lt"/>
              </a:rPr>
              <a:t>трансферрина</a:t>
            </a:r>
            <a:r>
              <a:rPr lang="ru-RU" b="0" dirty="0">
                <a:latin typeface="+mn-lt"/>
              </a:rPr>
              <a:t>, на поверхности клетки их</a:t>
            </a:r>
            <a:r>
              <a:rPr lang="en-US" b="0" dirty="0">
                <a:latin typeface="+mn-lt"/>
              </a:rPr>
              <a:t> </a:t>
            </a:r>
            <a:r>
              <a:rPr lang="ru-RU" b="0" dirty="0">
                <a:latin typeface="+mn-lt"/>
              </a:rPr>
              <a:t>становится больше.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sTfR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- показатель в оценке содержания железа и активности 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эритропоэза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1B6E8-DD83-5A4C-8CD9-A8B8A16C7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285"/>
            <a:ext cx="3837904" cy="3451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6C0F8E-19A8-A24A-8E6C-85A3F91B09AC}"/>
              </a:ext>
            </a:extLst>
          </p:cNvPr>
          <p:cNvSpPr/>
          <p:nvPr/>
        </p:nvSpPr>
        <p:spPr>
          <a:xfrm>
            <a:off x="3025035" y="6211669"/>
            <a:ext cx="5254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Лапин </a:t>
            </a:r>
            <a:r>
              <a:rPr lang="en-US" sz="1200" dirty="0"/>
              <a:t>A.  </a:t>
            </a:r>
            <a:r>
              <a:rPr lang="ru-RU" sz="1200" dirty="0" err="1"/>
              <a:t>Растворимыи</a:t>
            </a:r>
            <a:r>
              <a:rPr lang="ru-RU" sz="1200" dirty="0"/>
              <a:t>̆ рецептор </a:t>
            </a:r>
            <a:r>
              <a:rPr lang="ru-RU" sz="1200" dirty="0" err="1"/>
              <a:t>трансферрина</a:t>
            </a:r>
            <a:r>
              <a:rPr lang="ru-RU" sz="1200" dirty="0"/>
              <a:t> («</a:t>
            </a:r>
            <a:r>
              <a:rPr lang="en-US" sz="1200" dirty="0"/>
              <a:t>soluble transferrin receptor»): </a:t>
            </a:r>
            <a:r>
              <a:rPr lang="ru-RU" sz="1200" dirty="0" err="1"/>
              <a:t>новыи</a:t>
            </a:r>
            <a:r>
              <a:rPr lang="ru-RU" sz="1200" dirty="0"/>
              <a:t>̆ параметр для определения статуса железа </a:t>
            </a:r>
          </a:p>
          <a:p>
            <a:r>
              <a:rPr lang="ru-RU" sz="1200" dirty="0"/>
              <a:t>Лабораторная медицина № 5, 2002, стр.9-12</a:t>
            </a:r>
          </a:p>
        </p:txBody>
      </p:sp>
    </p:spTree>
    <p:extLst>
      <p:ext uri="{BB962C8B-B14F-4D97-AF65-F5344CB8AC3E}">
        <p14:creationId xmlns:p14="http://schemas.microsoft.com/office/powerpoint/2010/main" val="24267681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13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Критерии </a:t>
            </a:r>
            <a:r>
              <a:rPr lang="ru-RU" sz="4000" b="1" dirty="0" err="1">
                <a:solidFill>
                  <a:srgbClr val="C00000"/>
                </a:solidFill>
                <a:latin typeface="+mn-lt"/>
              </a:rPr>
              <a:t>железодефицита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303926"/>
              </p:ext>
            </p:extLst>
          </p:nvPr>
        </p:nvGraphicFramePr>
        <p:xfrm>
          <a:off x="0" y="1004137"/>
          <a:ext cx="8892479" cy="542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3997">
                  <a:extLst>
                    <a:ext uri="{9D8B030D-6E8A-4147-A177-3AD203B41FA5}">
                      <a16:colId xmlns:a16="http://schemas.microsoft.com/office/drawing/2014/main" val="1937046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Функциональный</a:t>
                      </a:r>
                      <a:r>
                        <a:rPr lang="ru-RU" sz="2400" b="1" baseline="0" dirty="0"/>
                        <a:t>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Истинный </a:t>
                      </a:r>
                    </a:p>
                    <a:p>
                      <a:pPr algn="ctr"/>
                      <a:r>
                        <a:rPr lang="ru-RU" sz="2400" b="1" dirty="0"/>
                        <a:t>(ЖДА)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Латентный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снижен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снижен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27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MCV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&lt;80fl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MCH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&lt; 24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/>
                        <a:t>железо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ферритин главный маркер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у мужчин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&lt;20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 мкг/л</a:t>
                      </a:r>
                    </a:p>
                    <a:p>
                      <a:pPr algn="ctr"/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у женщин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</a:rPr>
                        <a:t>&lt;1</a:t>
                      </a:r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5 мкг/л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у мужчин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&lt;20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 мкг/л</a:t>
                      </a:r>
                    </a:p>
                    <a:p>
                      <a:pPr algn="ctr"/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у женщин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</a:rPr>
                        <a:t>&lt;1</a:t>
                      </a:r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5 мкг/л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sTfR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повышенный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повышенный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гепсидин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11,8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4,33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4,33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F011C9-F5BD-274A-A910-91FF93864710}"/>
              </a:ext>
            </a:extLst>
          </p:cNvPr>
          <p:cNvSpPr/>
          <p:nvPr/>
        </p:nvSpPr>
        <p:spPr>
          <a:xfrm>
            <a:off x="5021943" y="6353174"/>
            <a:ext cx="3452210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chemeClr val="tx1"/>
                </a:solidFill>
              </a:rPr>
              <a:t>Верткин</a:t>
            </a:r>
            <a:r>
              <a:rPr lang="ru-RU" sz="1200" dirty="0">
                <a:solidFill>
                  <a:schemeClr val="tx1"/>
                </a:solidFill>
              </a:rPr>
              <a:t> А.Л., Ховасова Н.О. Анемия: руководство для практических врачей. М.: </a:t>
            </a:r>
            <a:r>
              <a:rPr lang="ru-RU" sz="1200" dirty="0" err="1">
                <a:solidFill>
                  <a:schemeClr val="tx1"/>
                </a:solidFill>
              </a:rPr>
              <a:t>Эксмо</a:t>
            </a:r>
            <a:r>
              <a:rPr lang="ru-RU" sz="1200" dirty="0">
                <a:solidFill>
                  <a:schemeClr val="tx1"/>
                </a:solidFill>
              </a:rPr>
              <a:t>, 2014. </a:t>
            </a:r>
          </a:p>
        </p:txBody>
      </p:sp>
    </p:spTree>
    <p:extLst>
      <p:ext uri="{BB962C8B-B14F-4D97-AF65-F5344CB8AC3E}">
        <p14:creationId xmlns:p14="http://schemas.microsoft.com/office/powerpoint/2010/main" val="2028967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850" y="10319"/>
            <a:ext cx="849630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</a:rPr>
              <a:t>Выявление причины ЖДА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</a:rPr>
              <a:t>в пожилом возрасте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1472852"/>
            <a:ext cx="8064500" cy="396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Franklin Gothic Medium"/>
              </a:rPr>
              <a:t>Кровотечения различной локализации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62725" y="2346576"/>
            <a:ext cx="2581275" cy="504825"/>
          </a:xfrm>
          <a:prstGeom prst="rect">
            <a:avLst/>
          </a:prstGeom>
          <a:solidFill>
            <a:srgbClr val="FFB7AC"/>
          </a:solidFill>
          <a:ln>
            <a:solidFill>
              <a:srgbClr val="FFB7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Franklin Gothic Medium"/>
              </a:rPr>
              <a:t>Скрытые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335387"/>
            <a:ext cx="6467517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Franklin Gothic Medium"/>
              </a:rPr>
              <a:t>Явные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02000" y="3237152"/>
            <a:ext cx="1335500" cy="149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Franklin Gothic Medium"/>
              </a:rPr>
              <a:t>Женщины: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Franklin Gothic Medium"/>
              </a:rPr>
              <a:t>1.Консультация гинеколога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Franklin Gothic Medium"/>
              </a:rPr>
              <a:t>2.Обследование ЖКТ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37500" y="3237152"/>
            <a:ext cx="1206500" cy="1498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Franklin Gothic Medium"/>
              </a:rPr>
              <a:t>Мужчины: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0000"/>
              </a:solidFill>
              <a:latin typeface="Franklin Gothic Medium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Franklin Gothic Medium"/>
              </a:rPr>
              <a:t> Обследование ЖКТ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20090" y="2958143"/>
            <a:ext cx="1657350" cy="5048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Franklin Gothic Medium"/>
              </a:rPr>
              <a:t>из половых путей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6664" y="2957996"/>
            <a:ext cx="1837482" cy="5048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Franklin Gothic Medium"/>
              </a:rPr>
              <a:t>из ЖКТ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97718" y="2977559"/>
            <a:ext cx="1531030" cy="5048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Franklin Gothic Medium"/>
              </a:rPr>
              <a:t>макрогематурия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27613" y="3619729"/>
            <a:ext cx="1657349" cy="9366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solidFill>
                  <a:prstClr val="white"/>
                </a:solidFill>
                <a:latin typeface="Franklin Gothic Medium"/>
              </a:rPr>
              <a:t>злокачественные опухоли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>
                <a:solidFill>
                  <a:prstClr val="white"/>
                </a:solidFill>
                <a:latin typeface="Franklin Gothic Medium"/>
              </a:rPr>
              <a:t>миома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100" dirty="0" err="1">
                <a:solidFill>
                  <a:prstClr val="white"/>
                </a:solidFill>
                <a:latin typeface="Franklin Gothic Medium"/>
              </a:rPr>
              <a:t>эндометриоз</a:t>
            </a:r>
            <a:r>
              <a:rPr lang="ru-RU" sz="1100" dirty="0">
                <a:solidFill>
                  <a:prstClr val="white"/>
                </a:solidFill>
                <a:latin typeface="Franklin Gothic Medium"/>
              </a:rPr>
              <a:t>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619729"/>
            <a:ext cx="1820818" cy="23455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 - острое или хроническое эрозивно-язвенное повреждение (прием аспирина, неотложные состояния)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- язвенная болезнь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- злокачественные опухоли</a:t>
            </a:r>
          </a:p>
          <a:p>
            <a:pPr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- язвенная болезнь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- варикозные вены пищевода при циррозе печени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Franklin Gothic Medium"/>
              </a:rPr>
              <a:t>- геморрой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97718" y="3619729"/>
            <a:ext cx="1531030" cy="1341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Franklin Gothic Medium"/>
              </a:rPr>
              <a:t> - </a:t>
            </a:r>
            <a:r>
              <a:rPr lang="ru-RU" sz="1200" dirty="0">
                <a:solidFill>
                  <a:schemeClr val="bg1"/>
                </a:solidFill>
                <a:latin typeface="Franklin Gothic Medium"/>
              </a:rPr>
              <a:t>цистит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  <a:latin typeface="Franklin Gothic Medium"/>
              </a:rPr>
              <a:t> - МКБ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bg1"/>
                </a:solidFill>
                <a:latin typeface="Franklin Gothic Medium"/>
              </a:rPr>
              <a:t>- злокачественные опухоли почек, мочевого пузыря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363230" y="2977559"/>
            <a:ext cx="1104288" cy="18049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white"/>
                </a:solidFill>
                <a:latin typeface="Franklin Gothic Medium"/>
              </a:rPr>
              <a:t>-донорство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white"/>
                </a:solidFill>
                <a:latin typeface="Franklin Gothic Medium"/>
              </a:rPr>
              <a:t>-кровопотеря при гемодиализе</a:t>
            </a:r>
          </a:p>
        </p:txBody>
      </p:sp>
    </p:spTree>
    <p:extLst>
      <p:ext uri="{BB962C8B-B14F-4D97-AF65-F5344CB8AC3E}">
        <p14:creationId xmlns:p14="http://schemas.microsoft.com/office/powerpoint/2010/main" val="4773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8400" y="154186"/>
            <a:ext cx="6372225" cy="270272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2. Повышенное и конкурентное потребление железа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4894" y="537062"/>
            <a:ext cx="2862263" cy="3250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Конкурентное потребление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4893" y="944165"/>
            <a:ext cx="2862263" cy="5941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 - Глистные инвазии</a:t>
            </a:r>
          </a:p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- Опухоли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34512" y="543832"/>
            <a:ext cx="3186113" cy="3250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Повышенное потребление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26178" y="922451"/>
            <a:ext cx="3194447" cy="5941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 - Беременность</a:t>
            </a:r>
          </a:p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 - Подростки</a:t>
            </a:r>
          </a:p>
          <a:p>
            <a:pPr algn="ctr">
              <a:defRPr/>
            </a:pPr>
            <a:r>
              <a:rPr lang="ru-RU" sz="1350" dirty="0">
                <a:solidFill>
                  <a:prstClr val="white"/>
                </a:solidFill>
              </a:rPr>
              <a:t> - Спортсмены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44893" y="1671820"/>
            <a:ext cx="6390084" cy="377428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3. Нарушение всасывания или увеличение потери железа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4893" y="2117115"/>
            <a:ext cx="2987432" cy="364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</a:rPr>
              <a:t>Патология желудка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48864" y="2130210"/>
            <a:ext cx="3186113" cy="364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Патология кишечника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9098" y="2642180"/>
            <a:ext cx="2987433" cy="21381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 - резекция желудка</a:t>
            </a: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- </a:t>
            </a:r>
            <a:r>
              <a:rPr lang="ru-RU" dirty="0" err="1">
                <a:solidFill>
                  <a:srgbClr val="000000"/>
                </a:solidFill>
              </a:rPr>
              <a:t>бариатрические</a:t>
            </a:r>
            <a:r>
              <a:rPr lang="ru-RU" dirty="0">
                <a:solidFill>
                  <a:srgbClr val="000000"/>
                </a:solidFill>
              </a:rPr>
              <a:t> операции</a:t>
            </a:r>
          </a:p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 - эрозивный гастрит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dirty="0">
                <a:solidFill>
                  <a:srgbClr val="000000"/>
                </a:solidFill>
              </a:rPr>
              <a:t>инфекция </a:t>
            </a:r>
            <a:r>
              <a:rPr lang="en-US" dirty="0">
                <a:solidFill>
                  <a:srgbClr val="000000"/>
                </a:solidFill>
              </a:rPr>
              <a:t>H. Pylori</a:t>
            </a:r>
            <a:r>
              <a:rPr lang="ru-RU" dirty="0">
                <a:solidFill>
                  <a:srgbClr val="000000"/>
                </a:solidFill>
              </a:rPr>
              <a:t>, язвенная болезнь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dirty="0">
                <a:solidFill>
                  <a:srgbClr val="000000"/>
                </a:solidFill>
              </a:rPr>
              <a:t>рак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dirty="0" err="1">
                <a:solidFill>
                  <a:srgbClr val="000000"/>
                </a:solidFill>
              </a:rPr>
              <a:t>ангиодисплазия</a:t>
            </a:r>
            <a:endParaRPr lang="ru-RU" dirty="0">
              <a:solidFill>
                <a:srgbClr val="000000"/>
              </a:solidFill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dirty="0">
                <a:solidFill>
                  <a:srgbClr val="000000"/>
                </a:solidFill>
              </a:rPr>
              <a:t>НПВП-</a:t>
            </a:r>
            <a:r>
              <a:rPr lang="ru-RU" dirty="0" err="1">
                <a:solidFill>
                  <a:srgbClr val="000000"/>
                </a:solidFill>
              </a:rPr>
              <a:t>гастропатия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655275"/>
            <a:ext cx="3186113" cy="21250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- резекция кишечника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dirty="0" err="1">
                <a:solidFill>
                  <a:schemeClr val="tx1"/>
                </a:solidFill>
              </a:rPr>
              <a:t>целиакия</a:t>
            </a:r>
            <a:r>
              <a:rPr lang="ru-RU" dirty="0">
                <a:solidFill>
                  <a:schemeClr val="tx1"/>
                </a:solidFill>
              </a:rPr>
              <a:t>, спру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- энтериты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- воспалительные заболевания кишечника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79141" y="4941095"/>
            <a:ext cx="6390084" cy="325040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4. Недостаток железа в пище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5887" y="5426868"/>
            <a:ext cx="2960644" cy="10616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</a:rPr>
              <a:t>Пищевые пристрастия 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</a:rPr>
              <a:t>(чай, кофе, вино, продукты богатые кальцием снижают всасывание железа)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10789" y="5426868"/>
            <a:ext cx="3024188" cy="3250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</a:rPr>
              <a:t>диеты, анорексия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33925" y="5935548"/>
            <a:ext cx="3024188" cy="5529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- психиатр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</a:rPr>
              <a:t> - диетолог</a:t>
            </a:r>
          </a:p>
        </p:txBody>
      </p:sp>
    </p:spTree>
    <p:extLst>
      <p:ext uri="{BB962C8B-B14F-4D97-AF65-F5344CB8AC3E}">
        <p14:creationId xmlns:p14="http://schemas.microsoft.com/office/powerpoint/2010/main" val="38617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AA7389-7D00-D945-9F53-548C4905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1030266"/>
            <a:ext cx="8016658" cy="479746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217F85-4108-0A49-A97C-E00F5570B78F}"/>
              </a:ext>
            </a:extLst>
          </p:cNvPr>
          <p:cNvSpPr/>
          <p:nvPr/>
        </p:nvSpPr>
        <p:spPr>
          <a:xfrm>
            <a:off x="2561573" y="6095990"/>
            <a:ext cx="61690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Hudak L</a:t>
            </a:r>
            <a:r>
              <a:rPr lang="en-US" sz="1200" dirty="0"/>
              <a:t>, 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Jaraisy A</a:t>
            </a:r>
            <a:r>
              <a:rPr lang="en-US" sz="1200" dirty="0"/>
              <a:t>, 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Haj S</a:t>
            </a:r>
            <a:r>
              <a:rPr lang="en-US" sz="1200" dirty="0"/>
              <a:t>, </a:t>
            </a:r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Muhsen K</a:t>
            </a:r>
            <a:endParaRPr lang="en-US" sz="1200" dirty="0"/>
          </a:p>
          <a:p>
            <a:r>
              <a:rPr lang="en-US" sz="1200" dirty="0"/>
              <a:t>An updated systematic review and meta-analysis on the association between Helicobacter pylori infection and iron deficiency anemia.</a:t>
            </a:r>
            <a:endParaRPr lang="ru-RU" sz="1200" dirty="0"/>
          </a:p>
          <a:p>
            <a:r>
              <a:rPr lang="en-US" sz="1200" dirty="0">
                <a:hlinkClick r:id="rId7" tooltip="Helicobacter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Helicobacter.</a:t>
            </a:r>
            <a:r>
              <a:rPr lang="en-US" sz="1200" dirty="0"/>
              <a:t> 2017 Feb;22(1). </a:t>
            </a:r>
            <a:r>
              <a:rPr lang="en-US" sz="1200" dirty="0" err="1"/>
              <a:t>doi</a:t>
            </a:r>
            <a:r>
              <a:rPr lang="en-US" sz="1200" dirty="0"/>
              <a:t>: 10.1111/hel.12330</a:t>
            </a:r>
          </a:p>
          <a:p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0644DFC-CFB2-8F4E-ACD4-4405FF2A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6429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+mn-lt"/>
              </a:rPr>
              <a:t>Helicobacter pylori</a:t>
            </a:r>
            <a:r>
              <a:rPr lang="ru-RU" sz="4000" b="1" dirty="0">
                <a:solidFill>
                  <a:srgbClr val="C00000"/>
                </a:solidFill>
                <a:latin typeface="+mn-lt"/>
              </a:rPr>
              <a:t> и ЖДА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375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4C695-D0EB-2349-B21C-1315400B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Распространенность анемии у пожилых в зависимости от наблюдения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D90ACB0-1B08-F940-9AC4-F8CFA95580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619314"/>
              </p:ext>
            </p:extLst>
          </p:nvPr>
        </p:nvGraphicFramePr>
        <p:xfrm>
          <a:off x="250520" y="1600200"/>
          <a:ext cx="869306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266">
                  <a:extLst>
                    <a:ext uri="{9D8B030D-6E8A-4147-A177-3AD203B41FA5}">
                      <a16:colId xmlns:a16="http://schemas.microsoft.com/office/drawing/2014/main" val="4262289307"/>
                    </a:ext>
                  </a:extLst>
                </a:gridCol>
                <a:gridCol w="2173266">
                  <a:extLst>
                    <a:ext uri="{9D8B030D-6E8A-4147-A177-3AD203B41FA5}">
                      <a16:colId xmlns:a16="http://schemas.microsoft.com/office/drawing/2014/main" val="194515353"/>
                    </a:ext>
                  </a:extLst>
                </a:gridCol>
                <a:gridCol w="2173266">
                  <a:extLst>
                    <a:ext uri="{9D8B030D-6E8A-4147-A177-3AD203B41FA5}">
                      <a16:colId xmlns:a16="http://schemas.microsoft.com/office/drawing/2014/main" val="598200318"/>
                    </a:ext>
                  </a:extLst>
                </a:gridCol>
                <a:gridCol w="2173266">
                  <a:extLst>
                    <a:ext uri="{9D8B030D-6E8A-4147-A177-3AD203B41FA5}">
                      <a16:colId xmlns:a16="http://schemas.microsoft.com/office/drawing/2014/main" val="2060422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Популяция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Место проживания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Мужчины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Женщины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04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Амбулаторные пациенты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США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4,4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6920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Европа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7,9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3,3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75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Дома престарелых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США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48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97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Наблюдаемые гериатром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Европа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61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39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38873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DCBAF6-E7A9-B841-A48F-DDF38992A3DB}"/>
              </a:ext>
            </a:extLst>
          </p:cNvPr>
          <p:cNvSpPr/>
          <p:nvPr/>
        </p:nvSpPr>
        <p:spPr>
          <a:xfrm>
            <a:off x="2586624" y="6334780"/>
            <a:ext cx="5793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Eisenstaedt R</a:t>
            </a:r>
            <a:r>
              <a:rPr lang="ru-RU" sz="1400" dirty="0"/>
              <a:t>.</a:t>
            </a:r>
            <a:r>
              <a:rPr lang="en-US" sz="1400" dirty="0"/>
              <a:t>, Penninx B.W., Woodman R.C. Anemia in the elderly: current understanding and emerging concepts // Blood Rev. 2006; 20(4): 213–26. </a:t>
            </a:r>
          </a:p>
        </p:txBody>
      </p:sp>
    </p:spTree>
    <p:extLst>
      <p:ext uri="{BB962C8B-B14F-4D97-AF65-F5344CB8AC3E}">
        <p14:creationId xmlns:p14="http://schemas.microsoft.com/office/powerpoint/2010/main" val="712797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6F592-78B3-CC4B-BD63-7619B5F8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Кальций и железо: антагонисты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DBB678A2-575E-284D-9D17-E9744C4A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4" y="1873045"/>
            <a:ext cx="8568952" cy="432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5AEB-84E0-0F4C-AC65-116506DE4887}"/>
              </a:ext>
            </a:extLst>
          </p:cNvPr>
          <p:cNvSpPr txBox="1"/>
          <p:nvPr/>
        </p:nvSpPr>
        <p:spPr>
          <a:xfrm>
            <a:off x="406406" y="1357332"/>
            <a:ext cx="846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Снижение абсорбции железа на 45% при одновременном применении с кальцием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493B8-00C4-7945-9730-3F7009E92467}"/>
              </a:ext>
            </a:extLst>
          </p:cNvPr>
          <p:cNvSpPr txBox="1"/>
          <p:nvPr/>
        </p:nvSpPr>
        <p:spPr>
          <a:xfrm>
            <a:off x="2780778" y="6369684"/>
            <a:ext cx="538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Дроздов В.Н., </a:t>
            </a:r>
            <a:r>
              <a:rPr lang="ru-RU" sz="1200" dirty="0" err="1"/>
              <a:t>Носкова</a:t>
            </a:r>
            <a:r>
              <a:rPr lang="ru-RU" sz="1200" dirty="0"/>
              <a:t> К.К., Петраков А.Н. Эффективность всасывания железа при раздельном и одновременном приеме с кальцием// Терапевт №9,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155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C00000"/>
                </a:solidFill>
                <a:latin typeface="+mn-lt"/>
              </a:rPr>
              <a:t>Красные флаги при ЖДА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79710"/>
            <a:ext cx="8229600" cy="501949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000" dirty="0">
                <a:latin typeface="+mn-lt"/>
                <a:ea typeface="Helvetica CY"/>
                <a:cs typeface="Helvetica CY"/>
              </a:rPr>
              <a:t>• </a:t>
            </a:r>
            <a:r>
              <a:rPr lang="ru-RU" sz="2000" b="0" dirty="0">
                <a:latin typeface="+mn-lt"/>
                <a:ea typeface="Helvetica CY"/>
                <a:cs typeface="Helvetica CY"/>
              </a:rPr>
              <a:t>Железодефицитная анемия у мужчин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br>
              <a:rPr lang="ru-RU" sz="2000" b="0" dirty="0">
                <a:latin typeface="+mn-lt"/>
                <a:ea typeface="Helvetica CY"/>
                <a:cs typeface="Helvetica CY"/>
              </a:rPr>
            </a:br>
            <a:r>
              <a:rPr lang="ru-RU" sz="2000" b="0" dirty="0">
                <a:latin typeface="+mn-lt"/>
                <a:ea typeface="Helvetica CY"/>
                <a:cs typeface="Helvetica CY"/>
              </a:rPr>
              <a:t>• Дефицит железа у женщин после менопаузы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br>
              <a:rPr lang="ru-RU" sz="2000" b="0" dirty="0">
                <a:latin typeface="+mn-lt"/>
                <a:ea typeface="Helvetica CY"/>
                <a:cs typeface="Helvetica CY"/>
              </a:rPr>
            </a:br>
            <a:r>
              <a:rPr lang="ru-RU" sz="2000" b="0" dirty="0">
                <a:latin typeface="+mn-lt"/>
                <a:ea typeface="Helvetica CY"/>
                <a:cs typeface="Helvetica CY"/>
              </a:rPr>
              <a:t>• Отсутствие ответа на лечение    пероральными препаратами железа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br>
              <a:rPr lang="ru-RU" sz="2000" b="0" dirty="0">
                <a:latin typeface="+mn-lt"/>
                <a:ea typeface="Helvetica CY"/>
                <a:cs typeface="Helvetica CY"/>
              </a:rPr>
            </a:br>
            <a:r>
              <a:rPr lang="ru-RU" sz="2000" b="0" dirty="0">
                <a:latin typeface="+mn-lt"/>
                <a:ea typeface="Helvetica CY"/>
                <a:cs typeface="Helvetica CY"/>
              </a:rPr>
              <a:t>• Похудание, недомогание, озноб и потливость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br>
              <a:rPr lang="ru-RU" sz="2000" b="0" dirty="0">
                <a:latin typeface="+mn-lt"/>
                <a:ea typeface="Helvetica CY"/>
                <a:cs typeface="Helvetica CY"/>
              </a:rPr>
            </a:br>
            <a:r>
              <a:rPr lang="ru-RU" sz="2000" b="0" dirty="0">
                <a:latin typeface="+mn-lt"/>
                <a:ea typeface="Helvetica CY"/>
                <a:cs typeface="Helvetica CY"/>
              </a:rPr>
              <a:t>• Желудочно-кишечные симптомы (особенно кровотечение)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000" b="0" dirty="0">
              <a:latin typeface="+mn-lt"/>
              <a:ea typeface="Helvetica CY"/>
              <a:cs typeface="Helvetica CY"/>
            </a:endParaRPr>
          </a:p>
          <a:p>
            <a:pPr marL="38735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  <a:ea typeface="Helvetica CY"/>
                <a:cs typeface="Helvetica CY"/>
              </a:rPr>
              <a:t>Изменения других показателей крови: 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ru-RU" sz="2000" b="0" dirty="0">
                <a:latin typeface="+mn-lt"/>
                <a:cs typeface="Calibri" panose="020F0502020204030204" pitchFamily="34" charset="0"/>
              </a:rPr>
              <a:t>     - изменения двух или всех трех ростков кроветворения </a:t>
            </a:r>
            <a:r>
              <a:rPr lang="mr-IN" sz="2000" b="0" dirty="0">
                <a:latin typeface="+mn-lt"/>
              </a:rPr>
              <a:t>–</a:t>
            </a:r>
            <a:r>
              <a:rPr lang="ru-RU" sz="2000" b="0" dirty="0">
                <a:latin typeface="+mn-lt"/>
                <a:cs typeface="Calibri" panose="020F0502020204030204" pitchFamily="34" charset="0"/>
              </a:rPr>
              <a:t> болезнь крови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ru-RU" sz="2000" b="0" dirty="0">
                <a:latin typeface="+mn-lt"/>
                <a:cs typeface="Calibri" panose="020F0502020204030204" pitchFamily="34" charset="0"/>
              </a:rPr>
              <a:t>     - анемия и тромбоцитопения </a:t>
            </a:r>
            <a:r>
              <a:rPr lang="mr-IN" sz="2000" b="0" dirty="0">
                <a:latin typeface="+mn-lt"/>
              </a:rPr>
              <a:t>–</a:t>
            </a:r>
            <a:r>
              <a:rPr lang="ru-RU" sz="2000" b="0" dirty="0">
                <a:latin typeface="+mn-lt"/>
                <a:cs typeface="Calibri" panose="020F0502020204030204" pitchFamily="34" charset="0"/>
              </a:rPr>
              <a:t> кровотечение, цирроз печени, аутоиммунные заболевания</a:t>
            </a:r>
          </a:p>
          <a:p>
            <a:pPr marL="0" lvl="0" indent="0" algn="just" defTabSz="914400">
              <a:spcBef>
                <a:spcPts val="0"/>
              </a:spcBef>
              <a:buNone/>
              <a:defRPr/>
            </a:pPr>
            <a:r>
              <a:rPr lang="ru-RU" sz="2000" b="0" dirty="0">
                <a:latin typeface="+mn-lt"/>
                <a:cs typeface="Calibri" panose="020F0502020204030204" pitchFamily="34" charset="0"/>
              </a:rPr>
              <a:t>     - анемия и ускоренная СОЭ </a:t>
            </a:r>
            <a:r>
              <a:rPr lang="mr-IN" sz="2000" b="0" dirty="0">
                <a:latin typeface="+mn-lt"/>
              </a:rPr>
              <a:t>–</a:t>
            </a:r>
            <a:r>
              <a:rPr lang="ru-RU" sz="2000" b="0" dirty="0">
                <a:latin typeface="+mn-lt"/>
                <a:cs typeface="Calibri" panose="020F0502020204030204" pitchFamily="34" charset="0"/>
              </a:rPr>
              <a:t> онкологическое заболевание, системное заболевание СТ, </a:t>
            </a:r>
            <a:r>
              <a:rPr lang="ru-RU" sz="2000" b="0" dirty="0" err="1">
                <a:latin typeface="+mn-lt"/>
                <a:cs typeface="Calibri" panose="020F0502020204030204" pitchFamily="34" charset="0"/>
              </a:rPr>
              <a:t>миеломная</a:t>
            </a:r>
            <a:r>
              <a:rPr lang="ru-RU" sz="2000" b="0" dirty="0">
                <a:latin typeface="+mn-lt"/>
                <a:cs typeface="Calibri" panose="020F0502020204030204" pitchFamily="34" charset="0"/>
              </a:rPr>
              <a:t> болезнь</a:t>
            </a:r>
          </a:p>
          <a:p>
            <a:pPr marL="44450"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000" b="0" dirty="0">
              <a:latin typeface="+mn-lt"/>
              <a:ea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34640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23FD8CD-94EA-AB4C-9B53-CE88EEC6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951" y="-1"/>
            <a:ext cx="6112702" cy="127971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Принципы лечения ЖДА</a:t>
            </a:r>
            <a:b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(по </a:t>
            </a:r>
            <a:r>
              <a:rPr lang="ru-RU" sz="3600" b="1" dirty="0" err="1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Идельсону</a:t>
            </a:r>
            <a:r>
              <a:rPr lang="ru-RU" sz="3600" b="1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) 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415087"/>
            <a:ext cx="8229600" cy="2780778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0" dirty="0">
                <a:latin typeface="+mn-lt"/>
              </a:rPr>
              <a:t>Возместить дефицит железа только диетотерапией </a:t>
            </a:r>
            <a:r>
              <a:rPr lang="ru-RU" dirty="0">
                <a:latin typeface="+mn-lt"/>
              </a:rPr>
              <a:t>без лекарственных железосодержащих препаратов</a:t>
            </a:r>
            <a:r>
              <a:rPr lang="ru-RU" b="0" dirty="0">
                <a:latin typeface="+mn-lt"/>
              </a:rPr>
              <a:t> невозможно!</a:t>
            </a:r>
          </a:p>
          <a:p>
            <a:r>
              <a:rPr lang="ru-RU" b="0" dirty="0">
                <a:latin typeface="+mn-lt"/>
              </a:rPr>
              <a:t>Терапию ЖДА проводят </a:t>
            </a:r>
            <a:r>
              <a:rPr lang="ru-RU" dirty="0">
                <a:latin typeface="+mn-lt"/>
              </a:rPr>
              <a:t>преимущественно пероральными препаратами железа</a:t>
            </a:r>
          </a:p>
          <a:p>
            <a:r>
              <a:rPr lang="ru-RU" b="0" dirty="0">
                <a:latin typeface="+mn-lt"/>
              </a:rPr>
              <a:t>Терапию ЖДА </a:t>
            </a:r>
            <a:r>
              <a:rPr lang="ru-RU" dirty="0">
                <a:latin typeface="+mn-lt"/>
              </a:rPr>
              <a:t>не прекращают после нормализации уровня гемоглобина</a:t>
            </a:r>
          </a:p>
          <a:p>
            <a:r>
              <a:rPr lang="ru-RU" b="0" dirty="0">
                <a:latin typeface="+mn-lt"/>
              </a:rPr>
              <a:t>Гемотрансфузии при ЖДА проводят по жизненным показаниям</a:t>
            </a:r>
          </a:p>
          <a:p>
            <a:pPr marL="44450" indent="0" algn="ctr" eaLnBrk="1" hangingPunct="1">
              <a:buFont typeface="Arial" charset="0"/>
              <a:buChar char="•"/>
            </a:pPr>
            <a:endParaRPr lang="ru-RU" sz="20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Arial" charset="0"/>
              <a:buChar char="•"/>
            </a:pPr>
            <a:endParaRPr lang="ru-RU" sz="20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Arial" charset="0"/>
              <a:buChar char="•"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Arial" charset="0"/>
              <a:buChar char="•"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eaLnBrk="1" hangingPunct="1">
              <a:buFont typeface="Wingdings 2" pitchFamily="18" charset="2"/>
              <a:buNone/>
            </a:pPr>
            <a:r>
              <a:rPr lang="ru-RU" sz="18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  </a:t>
            </a:r>
          </a:p>
          <a:p>
            <a:pPr marL="44450" indent="0" eaLnBrk="1" hangingPunct="1">
              <a:buFont typeface="Wingdings 2" pitchFamily="18" charset="2"/>
              <a:buNone/>
            </a:pPr>
            <a:r>
              <a:rPr lang="ru-RU" sz="1800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Helvetica CY"/>
                <a:ea typeface="Helvetica CY"/>
                <a:cs typeface="Helvetica CY"/>
              </a:rPr>
              <a:t> </a:t>
            </a:r>
          </a:p>
          <a:p>
            <a:pPr marL="44450" indent="0" algn="ctr" eaLnBrk="1" hangingPunct="1">
              <a:buFont typeface="Arial" charset="0"/>
              <a:buChar char="•"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Arial" charset="0"/>
              <a:buChar char="•"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44450" indent="0" algn="ctr" eaLnBrk="1" hangingPunct="1">
              <a:buFont typeface="Wingdings 2" pitchFamily="18" charset="2"/>
              <a:buNone/>
            </a:pPr>
            <a:endParaRPr lang="ru-RU" sz="1800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D4C176-F35C-FC4D-899C-23A1436CCB81}"/>
              </a:ext>
            </a:extLst>
          </p:cNvPr>
          <p:cNvSpPr/>
          <p:nvPr/>
        </p:nvSpPr>
        <p:spPr>
          <a:xfrm>
            <a:off x="2752789" y="64482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</a:rPr>
              <a:t>Идельсон Л.И. Гипохромные анемии.  </a:t>
            </a:r>
            <a:r>
              <a:rPr lang="ru-RU" sz="1200" dirty="0" err="1">
                <a:solidFill>
                  <a:srgbClr val="000000"/>
                </a:solidFill>
              </a:rPr>
              <a:t>М.:Медицина</a:t>
            </a:r>
            <a:r>
              <a:rPr lang="ru-RU" sz="1200" dirty="0">
                <a:solidFill>
                  <a:srgbClr val="000000"/>
                </a:solidFill>
              </a:rPr>
              <a:t>, 1981. – 192 с.</a:t>
            </a:r>
            <a:endParaRPr lang="ru-RU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F5A23CC-99BE-7C46-9895-E2C6875F5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3" t="6712" r="31589" b="8770"/>
          <a:stretch/>
        </p:blipFill>
        <p:spPr>
          <a:xfrm>
            <a:off x="1" y="0"/>
            <a:ext cx="1903956" cy="2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39" y="359519"/>
            <a:ext cx="9865097" cy="69847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44624"/>
            <a:ext cx="91130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a typeface="Verdana" pitchFamily="34" charset="0"/>
                <a:cs typeface="Helvetica CY"/>
              </a:rPr>
              <a:t>Отличия 2-х валентных пероральных препаратов железа от 3-х валентных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631" y="1014969"/>
            <a:ext cx="4392488" cy="5552674"/>
          </a:xfrm>
          <a:prstGeom prst="rect">
            <a:avLst/>
          </a:prstGeom>
          <a:solidFill>
            <a:srgbClr val="FFB7AC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Существуют в виде низкомолекулярных солей (сульфат, хлорид, </a:t>
            </a:r>
            <a:r>
              <a:rPr lang="ru-RU" sz="1400" dirty="0" err="1">
                <a:cs typeface="Helvetica CY"/>
              </a:rPr>
              <a:t>фумарат</a:t>
            </a:r>
            <a:r>
              <a:rPr lang="ru-RU" sz="1400" dirty="0">
                <a:cs typeface="Helvetica CY"/>
              </a:rPr>
              <a:t>, глюконат)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Всасывание происходит путем пассивного транспорта - возможны передозировка или отравление </a:t>
            </a:r>
            <a:endParaRPr lang="en-US" sz="1400" dirty="0">
              <a:cs typeface="Helvetica CY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Быстрое поступление  в кровь благодаря их низкой молекулярной массе и выделение нерастворимых осадков </a:t>
            </a:r>
            <a:r>
              <a:rPr lang="ru-RU" sz="1400" dirty="0" err="1">
                <a:cs typeface="Helvetica CY"/>
              </a:rPr>
              <a:t>невсосавшегося</a:t>
            </a:r>
            <a:r>
              <a:rPr lang="ru-RU" sz="1400" dirty="0">
                <a:cs typeface="Helvetica CY"/>
              </a:rPr>
              <a:t> железа  - металлический вкус и окрашивание  эмали </a:t>
            </a:r>
            <a:r>
              <a:rPr lang="en-US" sz="1400" dirty="0">
                <a:cs typeface="Helvetica CY"/>
              </a:rPr>
              <a:t>  </a:t>
            </a:r>
            <a:r>
              <a:rPr lang="ru-RU" sz="1400" dirty="0">
                <a:cs typeface="Helvetica CY"/>
              </a:rPr>
              <a:t>зубов и десен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Локальное раздражение слизистой оболочки ЖКТ - </a:t>
            </a:r>
            <a:r>
              <a:rPr lang="en-US" sz="1400" dirty="0">
                <a:cs typeface="Helvetica CY"/>
              </a:rPr>
              <a:t> </a:t>
            </a:r>
            <a:r>
              <a:rPr lang="ru-RU" sz="1400" dirty="0">
                <a:cs typeface="Helvetica CY"/>
              </a:rPr>
              <a:t>тошнота, рвота, запор или понос </a:t>
            </a:r>
            <a:endParaRPr lang="en-US" sz="1400" dirty="0">
              <a:cs typeface="Helvetica CY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Нарушают </a:t>
            </a:r>
            <a:r>
              <a:rPr lang="ru-RU" sz="1400" dirty="0" err="1">
                <a:cs typeface="Helvetica CY"/>
              </a:rPr>
              <a:t>микробиоту</a:t>
            </a:r>
            <a:r>
              <a:rPr lang="ru-RU" sz="1400" dirty="0">
                <a:cs typeface="Helvetica CY"/>
              </a:rPr>
              <a:t> кишки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Переход  </a:t>
            </a:r>
            <a:r>
              <a:rPr lang="en-US" sz="1400" dirty="0">
                <a:cs typeface="Helvetica CY"/>
              </a:rPr>
              <a:t>Fe</a:t>
            </a:r>
            <a:r>
              <a:rPr lang="ru-RU" sz="1400" dirty="0">
                <a:cs typeface="Helvetica CY"/>
              </a:rPr>
              <a:t> 2+ в 3+ на этапе всасывания  способствует образованию свободных радикалов и активации ПОЛ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>
                <a:cs typeface="Helvetica CY"/>
              </a:rPr>
              <a:t>Взаимодействуют с лекарственными препаратами (тетрациклины, препараты кальция)</a:t>
            </a:r>
            <a:endParaRPr lang="en-US" sz="1400" dirty="0">
              <a:cs typeface="Helvetica CY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9208" y="1014969"/>
            <a:ext cx="4269723" cy="5594160"/>
          </a:xfrm>
          <a:prstGeom prst="rect">
            <a:avLst/>
          </a:prstGeom>
          <a:solidFill>
            <a:srgbClr val="953E47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Существуют в виде высокомолекулярных полисахаридных или белковых  комплексов </a:t>
            </a:r>
            <a:endParaRPr lang="en-US" sz="1600" dirty="0">
              <a:solidFill>
                <a:schemeClr val="bg1"/>
              </a:solidFill>
              <a:cs typeface="Helvetica CY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Всасывание является активным и контролируемым  процессом (реже развивается интоксикация и  отравление при передозировке)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Медленнее поступают в кровь благодаря высокой молекулярной массе</a:t>
            </a:r>
            <a:endParaRPr lang="en-US" sz="1600" dirty="0">
              <a:solidFill>
                <a:schemeClr val="bg1"/>
              </a:solidFill>
              <a:cs typeface="Helvetica CY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 Нет локального раздражения               слизистой ЖКТ </a:t>
            </a:r>
            <a:endParaRPr lang="en-US" sz="1600" dirty="0">
              <a:solidFill>
                <a:schemeClr val="bg1"/>
              </a:solidFill>
              <a:cs typeface="Helvetica CY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Отсутствует этап окисления с переходом </a:t>
            </a:r>
            <a:r>
              <a:rPr lang="en-US" sz="1600" dirty="0">
                <a:solidFill>
                  <a:schemeClr val="bg1"/>
                </a:solidFill>
                <a:cs typeface="Helvetica CY"/>
              </a:rPr>
              <a:t>Fe 2+ </a:t>
            </a:r>
            <a:r>
              <a:rPr lang="ru-RU" sz="1600" dirty="0">
                <a:solidFill>
                  <a:schemeClr val="bg1"/>
                </a:solidFill>
                <a:cs typeface="Helvetica CY"/>
              </a:rPr>
              <a:t>в </a:t>
            </a:r>
            <a:r>
              <a:rPr lang="en-US" sz="1600" dirty="0">
                <a:solidFill>
                  <a:schemeClr val="bg1"/>
                </a:solidFill>
                <a:cs typeface="Helvetica CY"/>
              </a:rPr>
              <a:t>Fe 3+</a:t>
            </a:r>
            <a:r>
              <a:rPr lang="ru-RU" sz="1600" dirty="0">
                <a:solidFill>
                  <a:schemeClr val="bg1"/>
                </a:solidFill>
                <a:cs typeface="Helvetica CY"/>
              </a:rPr>
              <a:t> и появление ПОЛ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cs typeface="Helvetica CY"/>
              </a:rPr>
              <a:t>Не взаимодействуют с лекарственными препаратами</a:t>
            </a:r>
            <a:endParaRPr lang="en-US" sz="1600" dirty="0">
              <a:solidFill>
                <a:schemeClr val="bg1"/>
              </a:solidFill>
              <a:cs typeface="Helvetica CY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A9A41B-0C0C-144E-8C9D-C3291C3BA9E4}"/>
              </a:ext>
            </a:extLst>
          </p:cNvPr>
          <p:cNvSpPr/>
          <p:nvPr/>
        </p:nvSpPr>
        <p:spPr>
          <a:xfrm>
            <a:off x="1872343" y="6471886"/>
            <a:ext cx="6572782" cy="5048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err="1">
                <a:solidFill>
                  <a:schemeClr val="tx1"/>
                </a:solidFill>
              </a:rPr>
              <a:t>Верткин</a:t>
            </a:r>
            <a:r>
              <a:rPr lang="ru-RU" sz="1200" dirty="0">
                <a:solidFill>
                  <a:schemeClr val="tx1"/>
                </a:solidFill>
              </a:rPr>
              <a:t> А.Л., Ховасова Н.О. Анемия: руководство для практических врачей. М.: </a:t>
            </a:r>
            <a:r>
              <a:rPr lang="ru-RU" sz="1200" dirty="0" err="1">
                <a:solidFill>
                  <a:schemeClr val="tx1"/>
                </a:solidFill>
              </a:rPr>
              <a:t>Эксмо</a:t>
            </a:r>
            <a:r>
              <a:rPr lang="ru-RU" sz="1200" dirty="0">
                <a:solidFill>
                  <a:schemeClr val="tx1"/>
                </a:solidFill>
              </a:rPr>
              <a:t>, 2014. </a:t>
            </a:r>
          </a:p>
        </p:txBody>
      </p:sp>
    </p:spTree>
    <p:extLst>
      <p:ext uri="{BB962C8B-B14F-4D97-AF65-F5344CB8AC3E}">
        <p14:creationId xmlns:p14="http://schemas.microsoft.com/office/powerpoint/2010/main" val="27313492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79512" y="0"/>
            <a:ext cx="8712968" cy="836712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495869"/>
              </p:ext>
            </p:extLst>
          </p:nvPr>
        </p:nvGraphicFramePr>
        <p:xfrm>
          <a:off x="53752" y="1009471"/>
          <a:ext cx="9090249" cy="5848529"/>
        </p:xfrm>
        <a:graphic>
          <a:graphicData uri="http://schemas.openxmlformats.org/drawingml/2006/table">
            <a:tbl>
              <a:tblPr/>
              <a:tblGrid>
                <a:gridCol w="1965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83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ИОННЫЕ ПРЕПАРАТЫ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Fe 2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+</a:t>
                      </a: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НЕИОННЫЕ СОЕДИНЕНИЯ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Fe 3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+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СОЛИ ЖЕЛЕЗА 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ПРЕПАРАТЫ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ЖЕЛЕЗОСОДЕРЖАЩИЕ КОМПЛЕКСЫ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ПРЕПАРАТЫ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Сульфат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Сорбифер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Фенюльс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Ферроплекс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Актиферрин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Тардиферон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Ферро-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фольгамма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Железа протеин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сукцинилат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+ фолиевая кислота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Ферлатум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Фол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протеин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сукцинилат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Ферлатум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Фумарат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Ферретаб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Железо-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полимальтозный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комплекс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Феррум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Лек®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Мальтофер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Мальтофер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 Фол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Монофер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Космофер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Хлорид железа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Гемофер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Железа гидроксид- сахарозный комплекс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Венофер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Ликферр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Фермед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Глюконат железа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CY"/>
                          <a:ea typeface="Verdana" pitchFamily="34" charset="0"/>
                          <a:cs typeface="Helvetica CY"/>
                        </a:rPr>
                        <a:t>Тотема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7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CY"/>
                        <a:ea typeface="Verdana" pitchFamily="34" charset="0"/>
                        <a:cs typeface="Helvetica CY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5992" name="Прямоугольник 3"/>
          <p:cNvSpPr>
            <a:spLocks noChangeArrowheads="1"/>
          </p:cNvSpPr>
          <p:nvPr/>
        </p:nvSpPr>
        <p:spPr bwMode="auto">
          <a:xfrm>
            <a:off x="251520" y="167759"/>
            <a:ext cx="8785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C00000"/>
                </a:solidFill>
                <a:ea typeface="Verdana" pitchFamily="34" charset="0"/>
                <a:cs typeface="Helvetica CY"/>
              </a:rPr>
              <a:t>Препараты железа</a:t>
            </a:r>
          </a:p>
        </p:txBody>
      </p:sp>
    </p:spTree>
    <p:extLst>
      <p:ext uri="{BB962C8B-B14F-4D97-AF65-F5344CB8AC3E}">
        <p14:creationId xmlns:p14="http://schemas.microsoft.com/office/powerpoint/2010/main" val="108571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9FE84-98CA-1C4C-91D3-5D82254B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Токсичность препаратов  сульфата железа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8C028E-147D-054A-81E4-CCE24679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31" y="1159100"/>
            <a:ext cx="8899301" cy="5537914"/>
          </a:xfrm>
        </p:spPr>
        <p:txBody>
          <a:bodyPr>
            <a:normAutofit fontScale="62500" lnSpcReduction="20000"/>
          </a:bodyPr>
          <a:lstStyle/>
          <a:p>
            <a:r>
              <a:rPr lang="ru-RU" sz="2600" dirty="0">
                <a:latin typeface="+mn-lt"/>
              </a:rPr>
              <a:t>Среди различных форм железа сульфат отличается </a:t>
            </a:r>
            <a:r>
              <a:rPr lang="ru-RU" sz="2600" dirty="0" err="1">
                <a:latin typeface="+mn-lt"/>
              </a:rPr>
              <a:t>максимальнои</a:t>
            </a:r>
            <a:r>
              <a:rPr lang="ru-RU" sz="2600" dirty="0">
                <a:latin typeface="+mn-lt"/>
              </a:rPr>
              <a:t>̆ токсичностью </a:t>
            </a:r>
          </a:p>
          <a:p>
            <a:pPr marL="0" indent="0">
              <a:buNone/>
            </a:pPr>
            <a:r>
              <a:rPr lang="ru-RU" b="0" dirty="0">
                <a:latin typeface="+mn-lt"/>
              </a:rPr>
              <a:t>[Маркова И.В, Афанасьев В.В., Цыбулькин Э.К. Клиническая токсикология </a:t>
            </a:r>
            <a:r>
              <a:rPr lang="ru-RU" b="0" dirty="0" err="1">
                <a:latin typeface="+mn-lt"/>
              </a:rPr>
              <a:t>детеи</a:t>
            </a:r>
            <a:r>
              <a:rPr lang="ru-RU" b="0" dirty="0">
                <a:latin typeface="+mn-lt"/>
              </a:rPr>
              <a:t>̆ и подростков. СПб.: </a:t>
            </a:r>
            <a:r>
              <a:rPr lang="ru-RU" b="0" dirty="0" err="1">
                <a:latin typeface="+mn-lt"/>
              </a:rPr>
              <a:t>Интермедика</a:t>
            </a:r>
            <a:r>
              <a:rPr lang="ru-RU" b="0" dirty="0">
                <a:latin typeface="+mn-lt"/>
              </a:rPr>
              <a:t>, 1999. 399 с. ]. </a:t>
            </a:r>
          </a:p>
          <a:p>
            <a:pPr algn="just"/>
            <a:r>
              <a:rPr lang="ru-RU" sz="2600" dirty="0">
                <a:latin typeface="+mn-lt"/>
              </a:rPr>
              <a:t>В базе данных </a:t>
            </a:r>
            <a:r>
              <a:rPr lang="en-US" sz="2600" i="1" dirty="0">
                <a:latin typeface="+mn-lt"/>
              </a:rPr>
              <a:t>MEDLINE </a:t>
            </a:r>
            <a:r>
              <a:rPr lang="ru-RU" sz="2600" dirty="0">
                <a:latin typeface="+mn-lt"/>
              </a:rPr>
              <a:t>за период с 1983 по 2010 г. содержится более 200 исследований, сообщающих о нежелательных побочных эффектах и осложнениях при приеме сульфата железа: от диареи и тошноты до аллергии и анафилактического шока, при этом </a:t>
            </a:r>
            <a:r>
              <a:rPr lang="ru-RU" sz="2600" dirty="0" err="1">
                <a:latin typeface="+mn-lt"/>
              </a:rPr>
              <a:t>диспептические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расстройства</a:t>
            </a:r>
            <a:r>
              <a:rPr lang="ru-RU" sz="2600" dirty="0">
                <a:latin typeface="+mn-lt"/>
              </a:rPr>
              <a:t> были самыми распространенными. </a:t>
            </a:r>
          </a:p>
          <a:p>
            <a:r>
              <a:rPr lang="ru-RU" sz="2600" dirty="0">
                <a:latin typeface="+mn-lt"/>
              </a:rPr>
              <a:t>Сульфат железа является жестким раздражителем ЖКТ, вызывающим интенсивное слущивание и некроз эпителия кишечника. Даже </a:t>
            </a:r>
            <a:r>
              <a:rPr lang="ru-RU" sz="2600" dirty="0" err="1">
                <a:latin typeface="+mn-lt"/>
              </a:rPr>
              <a:t>однократныи</a:t>
            </a:r>
            <a:r>
              <a:rPr lang="ru-RU" sz="2600" dirty="0">
                <a:latin typeface="+mn-lt"/>
              </a:rPr>
              <a:t>̆ прием сульфата железа в дозе 80 мг приводит к </a:t>
            </a:r>
            <a:r>
              <a:rPr lang="ru-RU" sz="2600" dirty="0" err="1">
                <a:latin typeface="+mn-lt"/>
              </a:rPr>
              <a:t>оксидативному</a:t>
            </a:r>
            <a:r>
              <a:rPr lang="ru-RU" sz="2600" dirty="0">
                <a:latin typeface="+mn-lt"/>
              </a:rPr>
              <a:t> повреждению тонкого кишечника </a:t>
            </a:r>
          </a:p>
          <a:p>
            <a:pPr marL="0" indent="0">
              <a:buNone/>
            </a:pPr>
            <a:r>
              <a:rPr lang="ru-RU" b="0" dirty="0">
                <a:latin typeface="+mn-lt"/>
              </a:rPr>
              <a:t>[</a:t>
            </a:r>
            <a:r>
              <a:rPr lang="en-US" b="0" dirty="0">
                <a:latin typeface="+mn-lt"/>
              </a:rPr>
              <a:t>Saris W.H., </a:t>
            </a:r>
            <a:r>
              <a:rPr lang="en-US" b="0" dirty="0" err="1">
                <a:latin typeface="+mn-lt"/>
              </a:rPr>
              <a:t>Haenen</a:t>
            </a:r>
            <a:r>
              <a:rPr lang="en-US" b="0" dirty="0">
                <a:latin typeface="+mn-lt"/>
              </a:rPr>
              <a:t> G.R., </a:t>
            </a:r>
            <a:r>
              <a:rPr lang="en-US" b="0" dirty="0" err="1">
                <a:latin typeface="+mn-lt"/>
              </a:rPr>
              <a:t>Bast</a:t>
            </a:r>
            <a:r>
              <a:rPr lang="en-US" b="0" dirty="0">
                <a:latin typeface="+mn-lt"/>
              </a:rPr>
              <a:t> A., Brummer R.J. New method to study oxidative damage and antioxidants in the human small bowel: effects of iron application // Am J </a:t>
            </a:r>
            <a:r>
              <a:rPr lang="en-US" b="0" dirty="0" err="1">
                <a:latin typeface="+mn-lt"/>
              </a:rPr>
              <a:t>Physiol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Gastrointest</a:t>
            </a:r>
            <a:r>
              <a:rPr lang="en-US" b="0" dirty="0">
                <a:latin typeface="+mn-lt"/>
              </a:rPr>
              <a:t> Liver Physiol. 2003; 285(2): G354–9 </a:t>
            </a:r>
            <a:r>
              <a:rPr lang="en-US" b="0" dirty="0" err="1">
                <a:latin typeface="+mn-lt"/>
              </a:rPr>
              <a:t>Epub</a:t>
            </a:r>
            <a:r>
              <a:rPr lang="en-US" b="0" dirty="0">
                <a:latin typeface="+mn-lt"/>
              </a:rPr>
              <a:t> 2003 Ap.</a:t>
            </a:r>
            <a:r>
              <a:rPr lang="ru-RU" b="0" dirty="0">
                <a:latin typeface="+mn-lt"/>
              </a:rPr>
              <a:t>]. </a:t>
            </a:r>
          </a:p>
          <a:p>
            <a:r>
              <a:rPr lang="ru-RU" sz="2600" dirty="0">
                <a:latin typeface="+mn-lt"/>
              </a:rPr>
              <a:t>При приеме сульфата железа отмечено угнетение выработки </a:t>
            </a:r>
            <a:r>
              <a:rPr lang="ru-RU" sz="2600" dirty="0" err="1">
                <a:latin typeface="+mn-lt"/>
              </a:rPr>
              <a:t>защитнои</a:t>
            </a:r>
            <a:r>
              <a:rPr lang="ru-RU" sz="2600" dirty="0">
                <a:latin typeface="+mn-lt"/>
              </a:rPr>
              <a:t>̆ слизи желудка   </a:t>
            </a:r>
          </a:p>
          <a:p>
            <a:pPr marL="0" indent="0">
              <a:buNone/>
            </a:pPr>
            <a:r>
              <a:rPr lang="ru-RU" b="0" dirty="0">
                <a:latin typeface="+mn-lt"/>
              </a:rPr>
              <a:t>[</a:t>
            </a:r>
            <a:r>
              <a:rPr lang="en-US" b="0" dirty="0">
                <a:latin typeface="+mn-lt"/>
              </a:rPr>
              <a:t>Ji H., Yardley J.H. Iron medication-associated gastric mucosal injury // Arch </a:t>
            </a:r>
            <a:r>
              <a:rPr lang="en-US" b="0" dirty="0" err="1">
                <a:latin typeface="+mn-lt"/>
              </a:rPr>
              <a:t>Pathol</a:t>
            </a:r>
            <a:r>
              <a:rPr lang="en-US" b="0" dirty="0">
                <a:latin typeface="+mn-lt"/>
              </a:rPr>
              <a:t> Lab Med. 2004; 128(7): 821–822</a:t>
            </a:r>
            <a:r>
              <a:rPr lang="ru-RU" b="0" dirty="0">
                <a:latin typeface="+mn-lt"/>
              </a:rPr>
              <a:t>]. </a:t>
            </a:r>
          </a:p>
          <a:p>
            <a:r>
              <a:rPr lang="ru-RU" sz="2600" dirty="0">
                <a:latin typeface="+mn-lt"/>
              </a:rPr>
              <a:t>Исследование 36 биопсий ЖКТ от пациентов, получавших сульфат железа, выявило, что 89% биопсий показали наличие железистых отложений на эпителии ЖКТ, 83 % биопсий показали наличие язвенных повреждений </a:t>
            </a:r>
            <a:r>
              <a:rPr lang="ru-RU" sz="2600" dirty="0" err="1">
                <a:latin typeface="+mn-lt"/>
              </a:rPr>
              <a:t>мукозного</a:t>
            </a:r>
            <a:r>
              <a:rPr lang="ru-RU" sz="2600" dirty="0">
                <a:latin typeface="+mn-lt"/>
              </a:rPr>
              <a:t> слоя </a:t>
            </a:r>
          </a:p>
          <a:p>
            <a:pPr marL="0" indent="0">
              <a:buNone/>
            </a:pPr>
            <a:r>
              <a:rPr lang="ru-RU" b="0" dirty="0">
                <a:latin typeface="+mn-lt"/>
              </a:rPr>
              <a:t>[</a:t>
            </a:r>
            <a:r>
              <a:rPr lang="en-US" b="0" dirty="0">
                <a:latin typeface="+mn-lt"/>
              </a:rPr>
              <a:t>Abraham S.C., Yardley J.H., Wu T.T. Erosive injury to the upper gastrointestinal tract in patients receiving iron medication: an underrecognized entity // Am J </a:t>
            </a:r>
            <a:r>
              <a:rPr lang="en-US" b="0" dirty="0" err="1">
                <a:latin typeface="+mn-lt"/>
              </a:rPr>
              <a:t>Surg</a:t>
            </a:r>
            <a:r>
              <a:rPr lang="en-US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Pathol</a:t>
            </a:r>
            <a:r>
              <a:rPr lang="en-US" b="0" dirty="0">
                <a:latin typeface="+mn-lt"/>
              </a:rPr>
              <a:t>. 1999; 23(10): 1241–1247</a:t>
            </a:r>
            <a:r>
              <a:rPr lang="ru-RU" b="0" dirty="0">
                <a:latin typeface="+mn-lt"/>
              </a:rPr>
              <a:t>]. </a:t>
            </a:r>
          </a:p>
          <a:p>
            <a:pPr algn="just"/>
            <a:r>
              <a:rPr lang="ru-RU" sz="2600" dirty="0">
                <a:latin typeface="+mn-lt"/>
              </a:rPr>
              <a:t>Вследствие того что сульфат железа вызывает сильное раздражение и в некоторых случаях ожог ЖКТ, такая «терапия» может приводить к усилению кровоточивости </a:t>
            </a:r>
            <a:r>
              <a:rPr lang="ru-RU" sz="2600" dirty="0" err="1">
                <a:latin typeface="+mn-lt"/>
              </a:rPr>
              <a:t>слизистои</a:t>
            </a:r>
            <a:r>
              <a:rPr lang="ru-RU" sz="2600" dirty="0">
                <a:latin typeface="+mn-lt"/>
              </a:rPr>
              <a:t>̆ ЖКТ и </a:t>
            </a:r>
            <a:r>
              <a:rPr lang="ru-RU" sz="2600" dirty="0" err="1">
                <a:latin typeface="+mn-lt"/>
              </a:rPr>
              <a:t>дальнейшим</a:t>
            </a:r>
            <a:r>
              <a:rPr lang="ru-RU" sz="2600" dirty="0">
                <a:latin typeface="+mn-lt"/>
              </a:rPr>
              <a:t> потерям железа через микрокровоизлияния. Особенно опасны такие кровоизлияния у лиц пожилого возраста, так как провоцируют тяжелую анемию. </a:t>
            </a:r>
          </a:p>
          <a:p>
            <a:pPr algn="just"/>
            <a:endParaRPr lang="ru-RU" sz="2600" dirty="0">
              <a:latin typeface="+mn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414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939" y="1275008"/>
            <a:ext cx="4063436" cy="4689343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a typeface="Helvetica CY"/>
                <a:cs typeface="Helvetica CY"/>
              </a:rPr>
              <a:t>Показания для парентерального применения препаратов железа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C00000"/>
              </a:solidFill>
              <a:ea typeface="Helvetica CY"/>
              <a:cs typeface="Helvetica CY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непереносимость оральных препаратов железа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синдром мальабсорбции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необходимости быстрого насыщения организма железом  (планируется оперативное вмешательство)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- АХЗ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33364" y="1275008"/>
            <a:ext cx="4469885" cy="4689343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a typeface="Helvetica CY"/>
                <a:cs typeface="Helvetica CY"/>
              </a:rPr>
              <a:t>Показания для гемотрансфузии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rgbClr val="C00000"/>
              </a:solidFill>
              <a:ea typeface="Helvetica CY"/>
              <a:cs typeface="Helvetica CY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prstClr val="black"/>
                </a:solidFill>
                <a:ea typeface="Helvetica CY"/>
                <a:cs typeface="Helvetica CY"/>
              </a:rPr>
              <a:t> - </a:t>
            </a: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тяжелая анемия с резко выраженными явлениями гипоксии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гемодинамические нарушения (тахикардия, гипотония)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анемическая </a:t>
            </a:r>
            <a:r>
              <a:rPr lang="ru-RU" sz="2000" dirty="0" err="1">
                <a:solidFill>
                  <a:prstClr val="black"/>
                </a:solidFill>
                <a:ea typeface="Helvetica CY"/>
                <a:cs typeface="Helvetica CY"/>
              </a:rPr>
              <a:t>прекома</a:t>
            </a: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и кома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кислородное голодание тканей при продолжающемся  кровотечении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тяжелая анемия у больного, нуждающегося в экстренной операции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- острая анемия, вызванная массивной кровопотерей (травма,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операция, шок)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ea typeface="Helvetica CY"/>
                <a:cs typeface="Helvetica C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5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"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Fe</a:t>
            </a:r>
            <a:r>
              <a:rPr lang="ru-RU" sz="3200" b="1" baseline="30000" dirty="0">
                <a:solidFill>
                  <a:srgbClr val="C00000"/>
                </a:solidFill>
                <a:latin typeface="+mn-lt"/>
              </a:rPr>
              <a:t>3+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ГПК (Феррум Лек</a:t>
            </a:r>
            <a:r>
              <a:rPr lang="ru-RU" sz="3200" b="1" baseline="30000" dirty="0">
                <a:solidFill>
                  <a:srgbClr val="C00000"/>
                </a:solidFill>
                <a:latin typeface="+mn-lt"/>
              </a:rPr>
              <a:t>®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) эффективно повышает уровень гемоглобина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689" y="6537396"/>
            <a:ext cx="3865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 </a:t>
            </a:r>
            <a:r>
              <a:rPr lang="en-US" sz="1200" dirty="0" err="1"/>
              <a:t>Toblli</a:t>
            </a:r>
            <a:r>
              <a:rPr lang="en-US" sz="1200" dirty="0"/>
              <a:t> et al.,</a:t>
            </a:r>
            <a:r>
              <a:rPr lang="en-US" sz="1200" dirty="0">
                <a:cs typeface="Adobe Arabic" pitchFamily="18" charset="-78"/>
              </a:rPr>
              <a:t> </a:t>
            </a:r>
            <a:r>
              <a:rPr lang="en-US" sz="1200" dirty="0" err="1">
                <a:cs typeface="Adobe Arabic" pitchFamily="18" charset="-78"/>
              </a:rPr>
              <a:t>Arzneimittel-Forschung</a:t>
            </a:r>
            <a:r>
              <a:rPr lang="en-US" sz="1200" dirty="0">
                <a:cs typeface="Adobe Arabic" pitchFamily="18" charset="-78"/>
              </a:rPr>
              <a:t> (Drug Research) 2007</a:t>
            </a:r>
            <a:endParaRPr lang="en-US" sz="1200" dirty="0"/>
          </a:p>
          <a:p>
            <a:r>
              <a:rPr lang="en-US" sz="1200" dirty="0"/>
              <a:t> 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3854" y="1972555"/>
            <a:ext cx="3386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cs typeface="Arial" pitchFamily="34" charset="0"/>
              </a:rPr>
              <a:t>Мета-анализ, </a:t>
            </a:r>
            <a:r>
              <a:rPr lang="ru-RU" b="1" dirty="0" err="1">
                <a:cs typeface="Arial" pitchFamily="34" charset="0"/>
              </a:rPr>
              <a:t>Тоблли</a:t>
            </a:r>
            <a:r>
              <a:rPr lang="ru-RU" b="1" dirty="0">
                <a:cs typeface="Arial" pitchFamily="34" charset="0"/>
              </a:rPr>
              <a:t>: </a:t>
            </a:r>
            <a:endParaRPr lang="en-US" b="1" dirty="0">
              <a:cs typeface="Arial" pitchFamily="34" charset="0"/>
            </a:endParaRPr>
          </a:p>
          <a:p>
            <a:endParaRPr lang="ru-RU" b="1" dirty="0">
              <a:cs typeface="Arial" pitchFamily="34" charset="0"/>
            </a:endParaRPr>
          </a:p>
          <a:p>
            <a:endParaRPr lang="en-US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6 сравнительных, рандомизированных КИ,  класс достоверности 2 -1</a:t>
            </a:r>
            <a:r>
              <a:rPr lang="en-US" dirty="0"/>
              <a:t>B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557 пациентов с ЖДА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Длительность исследований 8-13 недель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244" y="1972555"/>
            <a:ext cx="4951690" cy="41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23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"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307263"/>
            <a:ext cx="8549640" cy="9601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Fe3+ ГПК (</a:t>
            </a:r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Феррум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Лек®) значительно лучше переносится по сравнению с Fe2+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0576" y="2185401"/>
            <a:ext cx="5413424" cy="3489495"/>
            <a:chOff x="323528" y="1417320"/>
            <a:chExt cx="8436825" cy="4009320"/>
          </a:xfrm>
        </p:grpSpPr>
        <p:graphicFrame>
          <p:nvGraphicFramePr>
            <p:cNvPr id="7" name="Диаграмма 7"/>
            <p:cNvGraphicFramePr>
              <a:graphicFrameLocks/>
            </p:cNvGraphicFramePr>
            <p:nvPr/>
          </p:nvGraphicFramePr>
          <p:xfrm>
            <a:off x="323528" y="1417320"/>
            <a:ext cx="8436825" cy="4009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8" name="Прямоугольник 1"/>
            <p:cNvSpPr/>
            <p:nvPr/>
          </p:nvSpPr>
          <p:spPr>
            <a:xfrm>
              <a:off x="1549806" y="3289442"/>
              <a:ext cx="7777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p&lt;0.001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24128" y="1436820"/>
              <a:ext cx="7777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p&lt;0.001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142912" y="2946511"/>
              <a:ext cx="7777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p&lt;0.001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988649" y="2946512"/>
              <a:ext cx="6912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p&lt;0.0</a:t>
              </a:r>
              <a:r>
                <a:rPr lang="ru-RU" sz="1400" dirty="0"/>
                <a:t>5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21196" y="6339367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Toblli et al.,</a:t>
            </a:r>
            <a:r>
              <a:rPr lang="en-US" sz="1000" dirty="0">
                <a:cs typeface="Adobe Arabic" pitchFamily="18" charset="-78"/>
              </a:rPr>
              <a:t> </a:t>
            </a:r>
            <a:r>
              <a:rPr lang="en-US" sz="1000" dirty="0" err="1">
                <a:cs typeface="Adobe Arabic" pitchFamily="18" charset="-78"/>
              </a:rPr>
              <a:t>Arzneimittel-Forschung</a:t>
            </a:r>
            <a:r>
              <a:rPr lang="en-US" sz="1000" dirty="0">
                <a:cs typeface="Adobe Arabic" pitchFamily="18" charset="-78"/>
              </a:rPr>
              <a:t> (Drug Research) 2007</a:t>
            </a:r>
            <a:endParaRPr lang="en-US" sz="1000" dirty="0"/>
          </a:p>
          <a:p>
            <a:r>
              <a:rPr lang="en-US" sz="1000" dirty="0"/>
              <a:t> </a:t>
            </a:r>
            <a:endParaRPr lang="ru-RU" sz="1000" dirty="0"/>
          </a:p>
        </p:txBody>
      </p:sp>
      <p:sp>
        <p:nvSpPr>
          <p:cNvPr id="13" name="Rectangle 12"/>
          <p:cNvSpPr/>
          <p:nvPr/>
        </p:nvSpPr>
        <p:spPr>
          <a:xfrm>
            <a:off x="4171494" y="1568418"/>
            <a:ext cx="4504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возникновения побочных явлений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9943" y="5126251"/>
            <a:ext cx="102355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Fe </a:t>
            </a:r>
            <a:r>
              <a:rPr lang="ru-RU" sz="1400" b="1" dirty="0">
                <a:cs typeface="Arial" panose="020B0604020202020204" pitchFamily="34" charset="0"/>
              </a:rPr>
              <a:t>сульфат</a:t>
            </a:r>
            <a:endParaRPr lang="en-US" sz="1400" b="1" baseline="30000" dirty="0">
              <a:cs typeface="Arial" panose="020B0604020202020204" pitchFamily="34" charset="0"/>
            </a:endParaRPr>
          </a:p>
        </p:txBody>
      </p:sp>
      <p:sp>
        <p:nvSpPr>
          <p:cNvPr id="15" name="Прямоугольник 4"/>
          <p:cNvSpPr/>
          <p:nvPr/>
        </p:nvSpPr>
        <p:spPr>
          <a:xfrm>
            <a:off x="4545375" y="5152217"/>
            <a:ext cx="159167" cy="163513"/>
          </a:xfrm>
          <a:prstGeom prst="rect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7202137" y="5126251"/>
            <a:ext cx="1024319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Fe (III) - </a:t>
            </a:r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ГПК</a:t>
            </a:r>
            <a:endParaRPr lang="en-US" sz="1400" b="1" baseline="30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Прямоугольник 26"/>
          <p:cNvSpPr/>
          <p:nvPr/>
        </p:nvSpPr>
        <p:spPr>
          <a:xfrm>
            <a:off x="6937569" y="5152106"/>
            <a:ext cx="159167" cy="16373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/>
          <p:cNvSpPr txBox="1"/>
          <p:nvPr/>
        </p:nvSpPr>
        <p:spPr>
          <a:xfrm>
            <a:off x="296276" y="1789175"/>
            <a:ext cx="3189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cs typeface="Arial" pitchFamily="34" charset="0"/>
              </a:rPr>
              <a:t>Мета-анализ: </a:t>
            </a:r>
            <a:endParaRPr lang="en-US" sz="1600" b="1" dirty="0">
              <a:cs typeface="Arial" pitchFamily="34" charset="0"/>
            </a:endParaRPr>
          </a:p>
          <a:p>
            <a:endParaRPr lang="ru-RU" sz="1600" b="1" dirty="0">
              <a:cs typeface="Arial" pitchFamily="34" charset="0"/>
            </a:endParaRPr>
          </a:p>
          <a:p>
            <a:endParaRPr lang="en-US" sz="1600" dirty="0"/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6 сравнительных, рандомизированных КИ,  класс достоверности 2 -1</a:t>
            </a:r>
            <a:r>
              <a:rPr lang="en-US" sz="1600" dirty="0"/>
              <a:t>B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/>
              <a:t>557 пациентов с ЖДА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/>
              <a:t>Длительность исследований 8-13 недель</a:t>
            </a:r>
          </a:p>
        </p:txBody>
      </p:sp>
    </p:spTree>
    <p:extLst>
      <p:ext uri="{BB962C8B-B14F-4D97-AF65-F5344CB8AC3E}">
        <p14:creationId xmlns:p14="http://schemas.microsoft.com/office/powerpoint/2010/main" val="535792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8" y="212202"/>
            <a:ext cx="7772400" cy="960120"/>
          </a:xfrm>
        </p:spPr>
        <p:txBody>
          <a:bodyPr>
            <a:no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+mn-lt"/>
                <a:cs typeface="Impact"/>
              </a:rPr>
              <a:t>Феррум</a:t>
            </a:r>
            <a:r>
              <a:rPr lang="ru-RU" b="1" dirty="0">
                <a:solidFill>
                  <a:srgbClr val="C00000"/>
                </a:solidFill>
                <a:latin typeface="+mn-lt"/>
                <a:cs typeface="Impact"/>
              </a:rPr>
              <a:t> Лек® – препарат выбора для терапии железодефицитных состояний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7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uk-UA" sz="7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9031" y="2343642"/>
            <a:ext cx="4443667" cy="2547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ts val="1200"/>
              </a:spcBef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Доказанное повышение уровня гемоглобина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Более быстрое заполнение депо по сравнению с солевыми препаратами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Лучшая переносимость по сравнению с солевыми препаратами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Приятный шоколадный вкус. Таблетки можно разжевывать или глотать целиком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Феррум Лек можно принимать во время или сразу после еды. Суточная доза препарата может быть принята в один прием или разделена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857" y="6201308"/>
            <a:ext cx="3482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Адаптировано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Ortiz R et al. The J of Maternal-Fetal and Neonatal Medicine, 2011.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Адаптировано из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Tobilli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Arzneimittel-Forschung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 (Drug Research) 2007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Инструкция к лекарственному препарату Феррум Лек</a:t>
            </a: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861" y="4647400"/>
            <a:ext cx="2294050" cy="15641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49902" y="602465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РУ: П N012698/01,  П N012698/02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31" y="1658679"/>
            <a:ext cx="478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Феррум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Лек</a:t>
            </a:r>
            <a:r>
              <a:rPr kumimoji="0" lang="ru-RU" sz="1400" b="1" i="0" u="none" strike="noStrike" kern="1200" cap="none" spc="0" normalizeH="0" baseline="3000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(железа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гидроксид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полимальтозат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перорального применения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268686" y="2414174"/>
            <a:ext cx="3799304" cy="2785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ts val="1200"/>
              </a:spcBef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Высокая эффективность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У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добный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способ введения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Финансовая доступность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8685" y="1658679"/>
            <a:ext cx="381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Феррум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Лек</a:t>
            </a:r>
            <a:r>
              <a:rPr kumimoji="0" lang="ru-RU" sz="1400" b="1" i="0" u="none" strike="noStrike" kern="1200" cap="none" spc="0" normalizeH="0" baseline="3000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(железа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гидроксид декстран)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 введения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0398" y="5857726"/>
            <a:ext cx="8515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N014059/01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 descr="http://www.rigla.ru/upload/storage/goods/19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3406" y="4610506"/>
            <a:ext cx="1387072" cy="1255167"/>
          </a:xfrm>
          <a:prstGeom prst="rect">
            <a:avLst/>
          </a:prstGeom>
          <a:noFill/>
        </p:spPr>
      </p:pic>
      <p:pic>
        <p:nvPicPr>
          <p:cNvPr id="15" name="Picture 4" descr="C:\Users\lukinan1\Desktop\445456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16182" r="9869" b="15038"/>
          <a:stretch/>
        </p:blipFill>
        <p:spPr bwMode="auto">
          <a:xfrm>
            <a:off x="4845366" y="4758117"/>
            <a:ext cx="1909676" cy="9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/>
          <p:cNvSpPr/>
          <p:nvPr/>
        </p:nvSpPr>
        <p:spPr>
          <a:xfrm>
            <a:off x="4624322" y="6073170"/>
            <a:ext cx="4519677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Во II и III триместрах беременности применяют, если предполагаемая польза для матери превышает потенциальный риск для плода.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В. Б. Петрова, и др. Парентеральное введение лекарственных веществ. Внутривенная капельная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инфузия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Учебно-методическое пособие, С.-П.,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Инструкция по медицинскому применению препарата Феррум Лек</a:t>
            </a:r>
            <a:r>
              <a:rPr kumimoji="0" lang="ru-RU" sz="7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®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В пересчете на 100 мг элементарного железа по данным IMS,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prices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данным за 2017г од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15471" r="36995" b="16286"/>
          <a:stretch/>
        </p:blipFill>
        <p:spPr>
          <a:xfrm>
            <a:off x="3260744" y="4625058"/>
            <a:ext cx="691324" cy="12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434F-BC3B-6B48-B28F-CB67330D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85" y="0"/>
            <a:ext cx="7683910" cy="12695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Автономность пожилого пациента</a:t>
            </a:r>
          </a:p>
        </p:txBody>
      </p:sp>
      <p:pic>
        <p:nvPicPr>
          <p:cNvPr id="6" name="Рисунок 5" descr="Изображение выглядит как дерево, внешний, дорог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10C49868-C3E8-4548-9F17-59B9B8DB4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3" r="29510" b="-1"/>
          <a:stretch/>
        </p:blipFill>
        <p:spPr>
          <a:xfrm>
            <a:off x="4697261" y="1208762"/>
            <a:ext cx="4446740" cy="514349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AA25EB9-F50C-4D84-9D2F-D80B3E8043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572286"/>
              </p:ext>
            </p:extLst>
          </p:nvPr>
        </p:nvGraphicFramePr>
        <p:xfrm>
          <a:off x="21673" y="1269596"/>
          <a:ext cx="5477253" cy="5082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3624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337" y="1654728"/>
            <a:ext cx="4803530" cy="3712369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2800" b="0" dirty="0">
                <a:latin typeface="+mn-lt"/>
              </a:rPr>
              <a:t>1) применение парентеральной  формы</a:t>
            </a:r>
          </a:p>
          <a:p>
            <a:pPr marL="0" indent="0">
              <a:buNone/>
              <a:defRPr/>
            </a:pPr>
            <a:endParaRPr lang="ru-RU" sz="2800" b="0" dirty="0">
              <a:latin typeface="+mn-lt"/>
            </a:endParaRPr>
          </a:p>
          <a:p>
            <a:pPr marL="0" indent="0">
              <a:buNone/>
              <a:defRPr/>
            </a:pPr>
            <a:endParaRPr lang="ru-RU" sz="2800" b="0" dirty="0">
              <a:latin typeface="+mn-lt"/>
            </a:endParaRPr>
          </a:p>
          <a:p>
            <a:pPr marL="0" indent="0">
              <a:buNone/>
              <a:defRPr/>
            </a:pPr>
            <a:endParaRPr lang="ru-RU" sz="2800" b="0" dirty="0">
              <a:latin typeface="+mn-lt"/>
            </a:endParaRPr>
          </a:p>
          <a:p>
            <a:pPr marL="0" indent="0" algn="ctr">
              <a:buNone/>
              <a:defRPr/>
            </a:pPr>
            <a:r>
              <a:rPr lang="ru-RU" sz="2800" b="0" dirty="0">
                <a:latin typeface="+mn-lt"/>
              </a:rPr>
              <a:t>2) восстановление запасов </a:t>
            </a:r>
          </a:p>
          <a:p>
            <a:pPr marL="33338" indent="0" algn="ctr">
              <a:buNone/>
              <a:defRPr/>
            </a:pPr>
            <a:r>
              <a:rPr lang="ru-RU" sz="2800" b="0" dirty="0">
                <a:latin typeface="+mn-lt"/>
              </a:rPr>
              <a:t>      железа различными  пероральными </a:t>
            </a:r>
          </a:p>
          <a:p>
            <a:pPr marL="33338" indent="0" algn="ctr">
              <a:buNone/>
              <a:defRPr/>
            </a:pPr>
            <a:r>
              <a:rPr lang="ru-RU" sz="2800" b="0" dirty="0">
                <a:latin typeface="+mn-lt"/>
              </a:rPr>
              <a:t>      формами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3ED132-29A7-3D46-BD0B-B5AC04B94F71}"/>
              </a:ext>
            </a:extLst>
          </p:cNvPr>
          <p:cNvSpPr txBox="1">
            <a:spLocks/>
          </p:cNvSpPr>
          <p:nvPr/>
        </p:nvSpPr>
        <p:spPr>
          <a:xfrm>
            <a:off x="137787" y="257456"/>
            <a:ext cx="8790660" cy="7796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err="1">
                <a:solidFill>
                  <a:srgbClr val="C00000"/>
                </a:solidFill>
                <a:latin typeface="+mn-lt"/>
              </a:rPr>
              <a:t>Феррум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 Лек</a:t>
            </a:r>
            <a:r>
              <a:rPr lang="ru-RU" sz="2800" b="1" baseline="30000" dirty="0">
                <a:solidFill>
                  <a:srgbClr val="C00000"/>
                </a:solidFill>
                <a:latin typeface="+mn-lt"/>
              </a:rPr>
              <a:t>®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: преемственность в лечении анемии </a:t>
            </a:r>
          </a:p>
          <a:p>
            <a:pPr algn="ctr"/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4C8E93-4B34-7C48-BC2B-DDB142990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83" y="4141455"/>
            <a:ext cx="3100176" cy="193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7DD4B9D-17DD-1B49-9E95-68DCDAB5C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15471" r="36995" b="16286"/>
          <a:stretch/>
        </p:blipFill>
        <p:spPr>
          <a:xfrm>
            <a:off x="8146151" y="4121899"/>
            <a:ext cx="782296" cy="1374753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B93521AA-594F-1849-8A23-B8CEF2F37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163" y="1504309"/>
            <a:ext cx="2464496" cy="16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130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52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endParaRPr lang="ru-RU" sz="2800" dirty="0"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52228" name="Title 1"/>
          <p:cNvSpPr>
            <a:spLocks noGrp="1"/>
          </p:cNvSpPr>
          <p:nvPr>
            <p:ph type="title"/>
          </p:nvPr>
        </p:nvSpPr>
        <p:spPr>
          <a:xfrm>
            <a:off x="1042988" y="0"/>
            <a:ext cx="7829550" cy="960438"/>
          </a:xfrm>
        </p:spPr>
        <p:txBody>
          <a:bodyPr>
            <a:normAutofit/>
          </a:bodyPr>
          <a:lstStyle/>
          <a:p>
            <a:r>
              <a:rPr lang="ru-RU" altLang="en-US" sz="2800" b="1" dirty="0">
                <a:solidFill>
                  <a:srgbClr val="C00000"/>
                </a:solidFill>
                <a:latin typeface="+mn-lt"/>
                <a:cs typeface="+mj-cs"/>
              </a:rPr>
              <a:t>Правильная техника инъекций снижает частоту местных побочных эффектов</a:t>
            </a:r>
            <a:endParaRPr lang="ru-RU" altLang="en-US" sz="2800" b="1" baseline="30000" dirty="0">
              <a:solidFill>
                <a:srgbClr val="C00000"/>
              </a:solidFill>
              <a:latin typeface="+mn-lt"/>
              <a:cs typeface="+mj-cs"/>
            </a:endParaRPr>
          </a:p>
        </p:txBody>
      </p:sp>
      <p:pic>
        <p:nvPicPr>
          <p:cNvPr id="52230" name="Рисунок 7"/>
          <p:cNvPicPr>
            <a:picLocks noChangeAspect="1"/>
          </p:cNvPicPr>
          <p:nvPr/>
        </p:nvPicPr>
        <p:blipFill>
          <a:blip r:embed="rId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16528" r="3796" b="26865"/>
          <a:stretch>
            <a:fillRect/>
          </a:stretch>
        </p:blipFill>
        <p:spPr bwMode="auto">
          <a:xfrm>
            <a:off x="186532" y="3113087"/>
            <a:ext cx="422116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5"/>
          <p:cNvSpPr/>
          <p:nvPr/>
        </p:nvSpPr>
        <p:spPr>
          <a:xfrm>
            <a:off x="56358" y="1578656"/>
            <a:ext cx="467995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Техника инъекции имеет решающее значение. В результате неправильного введения препарата могут возникнуть болевые ощущения и окрашивание кожи в месте инъекции. </a:t>
            </a:r>
          </a:p>
          <a:p>
            <a:pPr eaLnBrk="1" hangingPunct="1">
              <a:defRPr/>
            </a:pPr>
            <a:r>
              <a:rPr lang="ru-RU" sz="1400" dirty="0">
                <a:solidFill>
                  <a:srgbClr val="000000"/>
                </a:solidFill>
                <a:latin typeface="+mn-lt"/>
              </a:rPr>
              <a:t>Методика вентро-ягодичной инъекции рекомендована вместо общепринятой - в верхний наружный квадрант большой ягодичной мышцы.</a:t>
            </a:r>
            <a:endParaRPr lang="en-US" sz="1400" dirty="0">
              <a:latin typeface="+mn-lt"/>
            </a:endParaRPr>
          </a:p>
        </p:txBody>
      </p:sp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2368218" y="6267450"/>
            <a:ext cx="61030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900" dirty="0">
                <a:solidFill>
                  <a:srgbClr val="000000"/>
                </a:solidFill>
              </a:rPr>
              <a:t>Kara D et al. Using </a:t>
            </a:r>
            <a:r>
              <a:rPr lang="en-US" altLang="en-US" sz="900" dirty="0" err="1">
                <a:solidFill>
                  <a:srgbClr val="000000"/>
                </a:solidFill>
              </a:rPr>
              <a:t>ventrogluteal</a:t>
            </a:r>
            <a:r>
              <a:rPr lang="en-US" altLang="en-US" sz="900" dirty="0">
                <a:solidFill>
                  <a:srgbClr val="000000"/>
                </a:solidFill>
              </a:rPr>
              <a:t> site in intramuscular injection is a priority or an alternative? International J of caring science. V.8 Issue 2, p.507-514. 2015;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900" dirty="0">
                <a:solidFill>
                  <a:srgbClr val="000000"/>
                </a:solidFill>
              </a:rPr>
              <a:t>Peak Technique: Are you on track with Z-track injections? Nursing 2006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-132556" y="1096849"/>
            <a:ext cx="485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solidFill>
                  <a:srgbClr val="C00000"/>
                </a:solidFill>
              </a:rPr>
              <a:t> Вентро-ягодичный путь введения</a:t>
            </a:r>
            <a:endParaRPr lang="en-US" altLang="en-US" sz="2000" dirty="0">
              <a:solidFill>
                <a:srgbClr val="C00000"/>
              </a:solidFill>
            </a:endParaRPr>
          </a:p>
        </p:txBody>
      </p:sp>
      <p:pic>
        <p:nvPicPr>
          <p:cNvPr id="52234" name="Рисунок 2"/>
          <p:cNvPicPr>
            <a:picLocks noChangeAspect="1"/>
          </p:cNvPicPr>
          <p:nvPr/>
        </p:nvPicPr>
        <p:blipFill>
          <a:blip r:embed="rId9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3101" r="1871"/>
          <a:stretch>
            <a:fillRect/>
          </a:stretch>
        </p:blipFill>
        <p:spPr bwMode="auto">
          <a:xfrm>
            <a:off x="5435600" y="1515099"/>
            <a:ext cx="2844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Рисунок 8"/>
          <p:cNvPicPr>
            <a:picLocks noChangeAspect="1"/>
          </p:cNvPicPr>
          <p:nvPr/>
        </p:nvPicPr>
        <p:blipFill>
          <a:blip r:embed="rId10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14748"/>
            <a:ext cx="2844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Рисунок 9"/>
          <p:cNvPicPr>
            <a:picLocks noChangeAspect="1"/>
          </p:cNvPicPr>
          <p:nvPr/>
        </p:nvPicPr>
        <p:blipFill>
          <a:blip r:embed="rId11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016136"/>
            <a:ext cx="28448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7" name="TextBox 12"/>
          <p:cNvSpPr txBox="1">
            <a:spLocks noChangeArrowheads="1"/>
          </p:cNvSpPr>
          <p:nvPr/>
        </p:nvSpPr>
        <p:spPr bwMode="auto">
          <a:xfrm>
            <a:off x="4690269" y="1114395"/>
            <a:ext cx="4335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000" dirty="0">
                <a:solidFill>
                  <a:srgbClr val="C00000"/>
                </a:solidFill>
              </a:rPr>
              <a:t>Техника </a:t>
            </a:r>
            <a:r>
              <a:rPr lang="en-US" altLang="en-US" sz="2000" dirty="0">
                <a:solidFill>
                  <a:srgbClr val="C00000"/>
                </a:solidFill>
              </a:rPr>
              <a:t>Z-</a:t>
            </a:r>
            <a:r>
              <a:rPr lang="ru-RU" altLang="en-US" sz="2000" dirty="0">
                <a:solidFill>
                  <a:srgbClr val="C00000"/>
                </a:solidFill>
              </a:rPr>
              <a:t>трекинг</a:t>
            </a:r>
            <a:endParaRPr lang="en-US" altLang="en-US" sz="2000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594225" y="1695450"/>
            <a:ext cx="0" cy="457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7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C00000"/>
                </a:solidFill>
                <a:latin typeface="+mn-lt"/>
              </a:rPr>
              <a:t>Контроль за лечением ЖДА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73338" y="1338578"/>
            <a:ext cx="3851275" cy="648543"/>
          </a:xfrm>
          <a:prstGeom prst="round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l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. Анализ периферической крови</a:t>
            </a:r>
            <a:endParaRPr lang="ru-RU" sz="1600" dirty="0">
              <a:latin typeface="Calibri" panose="020F0502020204030204" pitchFamily="34" charset="0"/>
              <a:ea typeface="Calibri"/>
              <a:cs typeface="Times New Roman"/>
            </a:endParaRPr>
          </a:p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(</a:t>
            </a:r>
            <a:r>
              <a:rPr lang="ru-RU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микроцитоз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гипохромия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анизоцитоз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)</a:t>
            </a:r>
            <a:endParaRPr lang="ru-RU" sz="1600" dirty="0"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49526" y="2384505"/>
            <a:ext cx="3875087" cy="571067"/>
          </a:xfrm>
          <a:prstGeom prst="roundRect">
            <a:avLst/>
          </a:prstGeom>
          <a:ln>
            <a:solidFill>
              <a:srgbClr val="953E4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600" b="1" dirty="0">
                <a:latin typeface="Calibri"/>
                <a:ea typeface="Calibri"/>
                <a:cs typeface="Times New Roman"/>
              </a:rPr>
              <a:t>Назначение препаратов железа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328" y="5345697"/>
            <a:ext cx="2979738" cy="654050"/>
          </a:xfrm>
          <a:prstGeom prst="roundRect">
            <a:avLst/>
          </a:prstGeom>
          <a:ln>
            <a:solidFill>
              <a:srgbClr val="953E4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ea typeface="Calibri"/>
                <a:cs typeface="Times New Roman"/>
              </a:rPr>
              <a:t>Гемоглобин+10 г/л  </a:t>
            </a:r>
          </a:p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ea typeface="Calibri"/>
                <a:cs typeface="Times New Roman"/>
              </a:rPr>
              <a:t>гематокрит + 3 %</a:t>
            </a:r>
            <a:endParaRPr lang="ru-RU" sz="1200" dirty="0">
              <a:ea typeface="Calibri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22975" y="5425011"/>
            <a:ext cx="2979738" cy="374510"/>
          </a:xfrm>
          <a:prstGeom prst="roundRect">
            <a:avLst/>
          </a:prstGeom>
          <a:ln>
            <a:solidFill>
              <a:srgbClr val="953E4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1600" b="1" dirty="0">
                <a:latin typeface="Calibri"/>
                <a:ea typeface="Calibri"/>
                <a:cs typeface="Times New Roman"/>
              </a:rPr>
              <a:t>Отсутствие ответа</a:t>
            </a:r>
            <a:endParaRPr lang="ru-RU" sz="14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34150" name="Скругленный прямоугольник 10"/>
          <p:cNvSpPr>
            <a:spLocks noChangeArrowheads="1"/>
          </p:cNvSpPr>
          <p:nvPr/>
        </p:nvSpPr>
        <p:spPr bwMode="auto">
          <a:xfrm>
            <a:off x="113233" y="6221928"/>
            <a:ext cx="2978150" cy="582612"/>
          </a:xfrm>
          <a:prstGeom prst="roundRect">
            <a:avLst>
              <a:gd name="adj" fmla="val 16667"/>
            </a:avLst>
          </a:prstGeom>
          <a:solidFill>
            <a:srgbClr val="FFB7AC"/>
          </a:solidFill>
          <a:ln w="19050" algn="ctr">
            <a:solidFill>
              <a:srgbClr val="953E4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Продолжение лечения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4151" name="Скругленный прямоугольник 11"/>
          <p:cNvSpPr>
            <a:spLocks noChangeArrowheads="1"/>
          </p:cNvSpPr>
          <p:nvPr/>
        </p:nvSpPr>
        <p:spPr bwMode="auto">
          <a:xfrm>
            <a:off x="6022975" y="6140583"/>
            <a:ext cx="2979738" cy="647907"/>
          </a:xfrm>
          <a:prstGeom prst="roundRect">
            <a:avLst>
              <a:gd name="adj" fmla="val 16667"/>
            </a:avLst>
          </a:prstGeom>
          <a:solidFill>
            <a:srgbClr val="FFB7AC"/>
          </a:solidFill>
          <a:ln w="19050" algn="ctr">
            <a:solidFill>
              <a:srgbClr val="953E47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Пересмотреть диагноз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Обследование у гематолога</a:t>
            </a: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117651" y="1987122"/>
            <a:ext cx="504825" cy="374026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147952" y="2980082"/>
            <a:ext cx="504825" cy="242887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3586732">
            <a:off x="2102866" y="4915452"/>
            <a:ext cx="310879" cy="393700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647265">
            <a:off x="6592207" y="4898723"/>
            <a:ext cx="312011" cy="545059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349895" y="6000089"/>
            <a:ext cx="504825" cy="280987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311701" y="5845729"/>
            <a:ext cx="503238" cy="292100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84450" y="4758727"/>
            <a:ext cx="3851275" cy="509984"/>
          </a:xfrm>
          <a:prstGeom prst="round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lll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. 4 недели: анализ периферической крови (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Hb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,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 MCV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MCH</a:t>
            </a:r>
            <a:r>
              <a:rPr lang="ru-RU" sz="16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)</a:t>
            </a:r>
            <a:endParaRPr lang="ru-RU" sz="1600" dirty="0"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5448" y="3162955"/>
            <a:ext cx="3771575" cy="723900"/>
          </a:xfrm>
          <a:prstGeom prst="round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ll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.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 7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день: анализ периферической крови</a:t>
            </a:r>
            <a:r>
              <a:rPr lang="ru-RU" sz="1400" dirty="0">
                <a:latin typeface="Calibri" panose="020F0502020204030204" pitchFamily="34" charset="0"/>
                <a:ea typeface="Calibri"/>
                <a:cs typeface="Times New Roman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(прирост </a:t>
            </a:r>
            <a:r>
              <a:rPr lang="ru-RU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ретикулоцитов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 – </a:t>
            </a:r>
            <a:r>
              <a:rPr lang="ru-RU" sz="1400" b="1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ретикулоцитарный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 криз)</a:t>
            </a:r>
            <a:endParaRPr lang="ru-RU" sz="1400" dirty="0"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143051" y="3893569"/>
            <a:ext cx="504825" cy="350823"/>
          </a:xfrm>
          <a:prstGeom prst="downArrow">
            <a:avLst/>
          </a:prstGeom>
          <a:solidFill>
            <a:srgbClr val="953E47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47876" y="3162955"/>
            <a:ext cx="2915444" cy="723900"/>
          </a:xfrm>
          <a:prstGeom prst="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TSAT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sTfR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1188" y="4325938"/>
            <a:ext cx="2644948" cy="327198"/>
          </a:xfrm>
          <a:prstGeom prst="rect">
            <a:avLst/>
          </a:prstGeom>
          <a:solidFill>
            <a:srgbClr val="FFB7AC"/>
          </a:solidFill>
          <a:ln>
            <a:solidFill>
              <a:srgbClr val="95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21-30 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день - ферритин</a:t>
            </a:r>
          </a:p>
        </p:txBody>
      </p:sp>
    </p:spTree>
    <p:extLst>
      <p:ext uri="{BB962C8B-B14F-4D97-AF65-F5344CB8AC3E}">
        <p14:creationId xmlns:p14="http://schemas.microsoft.com/office/powerpoint/2010/main" val="18071205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5B7C1-8D78-2F43-BF55-C468305CE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Влияние лечения ЖД и ЖДА на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функциональный статус, питание и когнитивные функции у гериатрических пациентов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B0FAAF-1105-6D43-AB34-7E402CAF4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2026100"/>
            <a:ext cx="4572000" cy="4313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latin typeface="+mn-lt"/>
              </a:rPr>
              <a:t>Соматические заболевания 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АГ 90.1%</a:t>
            </a:r>
          </a:p>
          <a:p>
            <a:pPr marL="0" indent="0">
              <a:buNone/>
            </a:pPr>
            <a:r>
              <a:rPr lang="ru-RU" sz="1800" b="0" dirty="0" err="1">
                <a:latin typeface="+mn-lt"/>
              </a:rPr>
              <a:t>гиперлипидемия</a:t>
            </a:r>
            <a:r>
              <a:rPr lang="en-US" sz="1800" b="0" dirty="0">
                <a:latin typeface="+mn-lt"/>
              </a:rPr>
              <a:t> 70.4%</a:t>
            </a:r>
            <a:endParaRPr lang="ru-RU" sz="1800" b="0" dirty="0">
              <a:latin typeface="+mn-lt"/>
            </a:endParaRP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ИБС 49.4%, фибрилляция предсердий 13.6%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СД </a:t>
            </a:r>
            <a:r>
              <a:rPr lang="en-US" sz="1800" b="0" dirty="0">
                <a:latin typeface="+mn-lt"/>
              </a:rPr>
              <a:t>48.1%</a:t>
            </a:r>
            <a:endParaRPr lang="ru-RU" sz="1800" b="0" dirty="0">
              <a:latin typeface="+mn-lt"/>
            </a:endParaRP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ХБП 14.8%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ЦВБ 21.3% 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ХОБЛ 29.6% 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заболевания щитовидной железы 17.3%</a:t>
            </a:r>
            <a:r>
              <a:rPr lang="en-US" sz="1800" b="0" dirty="0">
                <a:latin typeface="+mn-lt"/>
              </a:rPr>
              <a:t> </a:t>
            </a:r>
            <a:endParaRPr lang="ru-RU" sz="1800" b="0" dirty="0">
              <a:latin typeface="+mn-lt"/>
            </a:endParaRP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злокачественные новообразования 9.9%</a:t>
            </a:r>
          </a:p>
          <a:p>
            <a:pPr marL="0" indent="0">
              <a:buNone/>
            </a:pPr>
            <a:r>
              <a:rPr lang="ru-RU" sz="1800" b="0" dirty="0">
                <a:latin typeface="+mn-lt"/>
              </a:rPr>
              <a:t>болезнь Паркинсона 11.1%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6278EA-1396-7540-95FA-28C00D9B5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6178" y="2003288"/>
            <a:ext cx="418608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latin typeface="+mn-lt"/>
              </a:rPr>
              <a:t>Гериатрические синдромы</a:t>
            </a:r>
          </a:p>
          <a:p>
            <a:pPr marL="0" indent="0">
              <a:buNone/>
            </a:pPr>
            <a:r>
              <a:rPr lang="ru-RU" sz="2000" b="0" dirty="0">
                <a:latin typeface="+mn-lt"/>
              </a:rPr>
              <a:t>депрессия 30.9%</a:t>
            </a:r>
          </a:p>
          <a:p>
            <a:pPr marL="0" indent="0">
              <a:buNone/>
            </a:pPr>
            <a:r>
              <a:rPr lang="ru-RU" sz="2000" b="0" dirty="0">
                <a:latin typeface="+mn-lt"/>
              </a:rPr>
              <a:t>падения 21%</a:t>
            </a:r>
          </a:p>
          <a:p>
            <a:pPr marL="0" indent="0">
              <a:buNone/>
            </a:pPr>
            <a:r>
              <a:rPr lang="ru-RU" sz="2000" b="0" dirty="0">
                <a:latin typeface="+mn-lt"/>
              </a:rPr>
              <a:t>остеопороз 44.4%</a:t>
            </a:r>
          </a:p>
          <a:p>
            <a:pPr marL="0" indent="0">
              <a:buNone/>
            </a:pPr>
            <a:r>
              <a:rPr lang="ru-RU" sz="2000" b="0" dirty="0">
                <a:latin typeface="+mn-lt"/>
              </a:rPr>
              <a:t>недержание мочи 55.6%</a:t>
            </a:r>
          </a:p>
          <a:p>
            <a:pPr marL="0" indent="0">
              <a:buNone/>
            </a:pPr>
            <a:r>
              <a:rPr lang="ru-RU" sz="2000" b="0" dirty="0" err="1">
                <a:latin typeface="+mn-lt"/>
              </a:rPr>
              <a:t>полипрагмазия</a:t>
            </a:r>
            <a:r>
              <a:rPr lang="ru-RU" sz="2000" b="0" dirty="0">
                <a:latin typeface="+mn-lt"/>
              </a:rPr>
              <a:t> (≥ 5 препаратов) 66.7%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0DA176-7A3A-CD4C-B6BD-73F5BA77BCE7}"/>
              </a:ext>
            </a:extLst>
          </p:cNvPr>
          <p:cNvSpPr/>
          <p:nvPr/>
        </p:nvSpPr>
        <p:spPr>
          <a:xfrm>
            <a:off x="2557220" y="6339114"/>
            <a:ext cx="5736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Hande </a:t>
            </a:r>
            <a:r>
              <a:rPr lang="en-US" sz="1200" dirty="0" err="1"/>
              <a:t>Selvi</a:t>
            </a:r>
            <a:r>
              <a:rPr lang="en-US" sz="1200" dirty="0"/>
              <a:t> </a:t>
            </a:r>
            <a:r>
              <a:rPr lang="en-US" sz="1200" dirty="0" err="1"/>
              <a:t>ÖztorunEsat</a:t>
            </a:r>
            <a:r>
              <a:rPr lang="en-US" sz="1200" dirty="0"/>
              <a:t> </a:t>
            </a:r>
            <a:r>
              <a:rPr lang="en-US" sz="1200" dirty="0" err="1"/>
              <a:t>Çınar</a:t>
            </a:r>
            <a:r>
              <a:rPr lang="ru-RU" sz="1200" dirty="0"/>
              <a:t> </a:t>
            </a:r>
            <a:r>
              <a:rPr lang="en-US" sz="1200" dirty="0"/>
              <a:t>et al. European Geriatric Medicine (2018) 9:493–500 https://</a:t>
            </a:r>
            <a:r>
              <a:rPr lang="en-US" sz="1200" dirty="0" err="1"/>
              <a:t>doi.org</a:t>
            </a:r>
            <a:r>
              <a:rPr lang="en-US" sz="1200" dirty="0"/>
              <a:t>/10.1007/s41999-018-0065-z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7634D4-F6BC-F14B-A897-104BB31A0928}"/>
              </a:ext>
            </a:extLst>
          </p:cNvPr>
          <p:cNvSpPr/>
          <p:nvPr/>
        </p:nvSpPr>
        <p:spPr>
          <a:xfrm>
            <a:off x="1562933" y="1468239"/>
            <a:ext cx="6946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81 пациент (69.1% женщины, средний возраст 76.8 ± 7.28 лет) 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59571B-3A7F-3A4F-AD86-B606CB850FA5}"/>
              </a:ext>
            </a:extLst>
          </p:cNvPr>
          <p:cNvSpPr/>
          <p:nvPr/>
        </p:nvSpPr>
        <p:spPr>
          <a:xfrm>
            <a:off x="5036178" y="4999878"/>
            <a:ext cx="38423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13 анемия была тяжелой, что потребовало переливания </a:t>
            </a:r>
            <a:r>
              <a:rPr lang="ru-RU" dirty="0" err="1"/>
              <a:t>эритроцитарной</a:t>
            </a:r>
            <a:r>
              <a:rPr lang="ru-RU" dirty="0"/>
              <a:t> массы</a:t>
            </a:r>
          </a:p>
        </p:txBody>
      </p:sp>
    </p:spTree>
    <p:extLst>
      <p:ext uri="{BB962C8B-B14F-4D97-AF65-F5344CB8AC3E}">
        <p14:creationId xmlns:p14="http://schemas.microsoft.com/office/powerpoint/2010/main" val="26699413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C3FE3-8DFC-3648-8ECB-37E82F82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Результаты: причины ЖДА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0E5115A-2BB5-9049-8EF0-104AC3E1C3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026847"/>
              </p:ext>
            </p:extLst>
          </p:nvPr>
        </p:nvGraphicFramePr>
        <p:xfrm>
          <a:off x="250722" y="1661160"/>
          <a:ext cx="8406581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826">
                  <a:extLst>
                    <a:ext uri="{9D8B030D-6E8A-4147-A177-3AD203B41FA5}">
                      <a16:colId xmlns:a16="http://schemas.microsoft.com/office/drawing/2014/main" val="2869971567"/>
                    </a:ext>
                  </a:extLst>
                </a:gridCol>
                <a:gridCol w="2241755">
                  <a:extLst>
                    <a:ext uri="{9D8B030D-6E8A-4147-A177-3AD203B41FA5}">
                      <a16:colId xmlns:a16="http://schemas.microsoft.com/office/drawing/2014/main" val="24863669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Состояние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553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/>
                        <a:t>Кровотечение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35.8 (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29) 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9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/>
                        <a:t>Причина не выяснена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30.9 (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25) 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0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/>
                        <a:t>Мальабсорбция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22.2 (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18) 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032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/>
                        <a:t>Дефицит питания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9.9 (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8) 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94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/>
                        <a:t>Дефицит железа, связанный с лечением </a:t>
                      </a:r>
                      <a:r>
                        <a:rPr lang="ru-RU" sz="2800" dirty="0" err="1"/>
                        <a:t>эритропоэтинами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(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1) </a:t>
                      </a:r>
                      <a:endParaRPr lang="en-US" sz="2800" dirty="0"/>
                    </a:p>
                    <a:p>
                      <a:pPr algn="ctr"/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3605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8C424E-B868-5145-BE10-F19E4E539050}"/>
              </a:ext>
            </a:extLst>
          </p:cNvPr>
          <p:cNvSpPr/>
          <p:nvPr/>
        </p:nvSpPr>
        <p:spPr>
          <a:xfrm>
            <a:off x="2404996" y="6396335"/>
            <a:ext cx="5987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Hande </a:t>
            </a:r>
            <a:r>
              <a:rPr lang="en-US" sz="1200" dirty="0" err="1"/>
              <a:t>Selvi</a:t>
            </a:r>
            <a:r>
              <a:rPr lang="en-US" sz="1200" dirty="0"/>
              <a:t> </a:t>
            </a:r>
            <a:r>
              <a:rPr lang="en-US" sz="1200" dirty="0" err="1"/>
              <a:t>ÖztorunEsat</a:t>
            </a:r>
            <a:r>
              <a:rPr lang="en-US" sz="1200" dirty="0"/>
              <a:t> </a:t>
            </a:r>
            <a:r>
              <a:rPr lang="en-US" sz="1200" dirty="0" err="1"/>
              <a:t>Çınar</a:t>
            </a:r>
            <a:r>
              <a:rPr lang="ru-RU" sz="1200" dirty="0"/>
              <a:t> </a:t>
            </a:r>
            <a:r>
              <a:rPr lang="en-US" sz="1200" dirty="0"/>
              <a:t>et al. </a:t>
            </a:r>
          </a:p>
          <a:p>
            <a:r>
              <a:rPr lang="en-US" sz="1200" dirty="0"/>
              <a:t>European Geriatric Medicine (2018) 9:493–500 https://</a:t>
            </a:r>
            <a:r>
              <a:rPr lang="en-US" sz="1200" dirty="0" err="1"/>
              <a:t>doi.org</a:t>
            </a:r>
            <a:r>
              <a:rPr lang="en-US" sz="1200" dirty="0"/>
              <a:t>/10.1007/s41999-018-0065-z </a:t>
            </a:r>
          </a:p>
        </p:txBody>
      </p:sp>
    </p:spTree>
    <p:extLst>
      <p:ext uri="{BB962C8B-B14F-4D97-AF65-F5344CB8AC3E}">
        <p14:creationId xmlns:p14="http://schemas.microsoft.com/office/powerpoint/2010/main" val="579412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F8344-F06C-8344-882A-6FD1974F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Результаты: изменения функциональных показателей до и после лечения препаратами железа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759976-C645-2C4F-A800-025B41A71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77" t="24591" r="15316" b="11067"/>
          <a:stretch/>
        </p:blipFill>
        <p:spPr>
          <a:xfrm>
            <a:off x="125360" y="1279710"/>
            <a:ext cx="5070753" cy="4727549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B674F5-E54D-E946-947C-CE1A98BCD61F}"/>
              </a:ext>
            </a:extLst>
          </p:cNvPr>
          <p:cNvSpPr/>
          <p:nvPr/>
        </p:nvSpPr>
        <p:spPr>
          <a:xfrm>
            <a:off x="2455101" y="6364619"/>
            <a:ext cx="615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Hande </a:t>
            </a:r>
            <a:r>
              <a:rPr lang="en-US" sz="1200" dirty="0" err="1"/>
              <a:t>Selvi</a:t>
            </a:r>
            <a:r>
              <a:rPr lang="en-US" sz="1200" dirty="0"/>
              <a:t> </a:t>
            </a:r>
            <a:r>
              <a:rPr lang="en-US" sz="1200" dirty="0" err="1"/>
              <a:t>ÖztorunEsat</a:t>
            </a:r>
            <a:r>
              <a:rPr lang="en-US" sz="1200" dirty="0"/>
              <a:t> </a:t>
            </a:r>
            <a:r>
              <a:rPr lang="en-US" sz="1200" dirty="0" err="1"/>
              <a:t>Çınar</a:t>
            </a:r>
            <a:r>
              <a:rPr lang="ru-RU" sz="1200" dirty="0"/>
              <a:t> </a:t>
            </a:r>
            <a:r>
              <a:rPr lang="en-US" sz="1200" dirty="0"/>
              <a:t>et al. </a:t>
            </a:r>
          </a:p>
          <a:p>
            <a:r>
              <a:rPr lang="en-US" sz="1200" dirty="0"/>
              <a:t>European Geriatric Medicine (2018) 9:493–500 https://</a:t>
            </a:r>
            <a:r>
              <a:rPr lang="en-US" sz="1200" dirty="0" err="1"/>
              <a:t>doi.org</a:t>
            </a:r>
            <a:r>
              <a:rPr lang="en-US" sz="1200" dirty="0"/>
              <a:t>/10.1007/s41999-018-0065-z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9ED936E-33E7-424E-90C9-C672B5F60E0A}"/>
              </a:ext>
            </a:extLst>
          </p:cNvPr>
          <p:cNvSpPr/>
          <p:nvPr/>
        </p:nvSpPr>
        <p:spPr>
          <a:xfrm>
            <a:off x="125361" y="1637070"/>
            <a:ext cx="4635325" cy="193203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DE3F986-C8A2-9D4C-86CF-4509CB39B97C}"/>
              </a:ext>
            </a:extLst>
          </p:cNvPr>
          <p:cNvSpPr txBox="1">
            <a:spLocks/>
          </p:cNvSpPr>
          <p:nvPr/>
        </p:nvSpPr>
        <p:spPr>
          <a:xfrm>
            <a:off x="5335989" y="2033042"/>
            <a:ext cx="3808011" cy="2768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b="1" kern="1200">
                <a:solidFill>
                  <a:schemeClr val="tx1"/>
                </a:solidFill>
                <a:latin typeface="Cochin"/>
                <a:ea typeface="+mn-ea"/>
                <a:cs typeface="Cochi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0" dirty="0">
                <a:latin typeface="+mn-lt"/>
              </a:rPr>
              <a:t>Лечение препаратами железа оказало значимое влияние на состояние питания (</a:t>
            </a:r>
            <a:r>
              <a:rPr lang="en-US" sz="2800" b="0" dirty="0">
                <a:latin typeface="+mn-lt"/>
              </a:rPr>
              <a:t>MNA-SF</a:t>
            </a:r>
            <a:r>
              <a:rPr lang="ru-RU" sz="2800" b="0" dirty="0">
                <a:latin typeface="+mn-lt"/>
              </a:rPr>
              <a:t>) и когнитивные функции (</a:t>
            </a:r>
            <a:r>
              <a:rPr lang="en-US" sz="2800" b="0" dirty="0">
                <a:latin typeface="+mn-lt"/>
              </a:rPr>
              <a:t>MMSE</a:t>
            </a:r>
            <a:r>
              <a:rPr lang="ru-RU" sz="2800" b="0" dirty="0">
                <a:latin typeface="+mn-lt"/>
              </a:rPr>
              <a:t>), мышечную силу (динамометрия) и мышечную функцию (скорость ходьбы), улучшение показателей по шкале </a:t>
            </a:r>
            <a:r>
              <a:rPr lang="ru-RU" sz="2800" b="0" dirty="0" err="1">
                <a:latin typeface="+mn-lt"/>
              </a:rPr>
              <a:t>Лоутон</a:t>
            </a:r>
            <a:endParaRPr lang="ru-RU" sz="2800" b="0" dirty="0">
              <a:latin typeface="+mn-lt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Font typeface="Arial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5813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1000" y="1242467"/>
            <a:ext cx="8407400" cy="4569371"/>
          </a:xfrm>
        </p:spPr>
        <p:txBody>
          <a:bodyPr/>
          <a:lstStyle/>
          <a:p>
            <a:pPr marL="44450" indent="0" algn="just">
              <a:buNone/>
            </a:pPr>
            <a:r>
              <a:rPr lang="ru-RU" b="0" dirty="0">
                <a:latin typeface="+mn-lt"/>
              </a:rPr>
              <a:t>Лечение ЖДА продолжается после нормализации цифр гемоглобина до восстановления запасов железа в депо (контроль – </a:t>
            </a:r>
            <a:r>
              <a:rPr lang="ru-RU" b="0" dirty="0" err="1">
                <a:latin typeface="+mn-lt"/>
              </a:rPr>
              <a:t>ферритин</a:t>
            </a:r>
            <a:r>
              <a:rPr lang="ru-RU" b="0" dirty="0">
                <a:latin typeface="+mn-lt"/>
              </a:rPr>
              <a:t> </a:t>
            </a:r>
            <a:r>
              <a:rPr lang="ru-RU" b="0" dirty="0">
                <a:solidFill>
                  <a:schemeClr val="tx1"/>
                </a:solidFill>
                <a:latin typeface="+mn-lt"/>
              </a:rPr>
              <a:t>и 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sTfR</a:t>
            </a:r>
            <a:r>
              <a:rPr lang="ru-RU" b="0" dirty="0">
                <a:latin typeface="+mn-lt"/>
              </a:rPr>
              <a:t>) 3-6 месяцев, иначе при отсутствии насыщения депо при отмене препарата железа вновь разовьется анемия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84115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Длительность терапии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734481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4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DCA569-B275-654B-9D91-861C992D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3" y="9197"/>
            <a:ext cx="7886700" cy="109057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Необходимость полной коррекции анемии, особенно у пожилых</a:t>
            </a: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8A6050C-E5F9-6447-ABC1-6017C24A5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" t="2614" r="4034" b="1634"/>
          <a:stretch/>
        </p:blipFill>
        <p:spPr>
          <a:xfrm>
            <a:off x="385942" y="1390390"/>
            <a:ext cx="3786008" cy="45214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211957-CA63-304A-A57F-8A4F4255028A}"/>
              </a:ext>
            </a:extLst>
          </p:cNvPr>
          <p:cNvSpPr/>
          <p:nvPr/>
        </p:nvSpPr>
        <p:spPr>
          <a:xfrm>
            <a:off x="741603" y="6202472"/>
            <a:ext cx="3987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Vittorio Emanuele Bianchi</a:t>
            </a:r>
            <a:r>
              <a:rPr lang="ru-RU" sz="1200" dirty="0"/>
              <a:t>. </a:t>
            </a:r>
            <a:r>
              <a:rPr lang="en" sz="1200" dirty="0"/>
              <a:t>Role of nutrition on anemia in elderly</a:t>
            </a:r>
            <a:r>
              <a:rPr lang="ru-RU" sz="1200" dirty="0"/>
              <a:t>. </a:t>
            </a:r>
            <a:r>
              <a:rPr lang="en-US" sz="1200" dirty="0">
                <a:hlinkClick r:id="rId4" tooltip="Go to Clinical Nutrition ESPEN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Nutrition ESPEN</a:t>
            </a:r>
            <a:r>
              <a:rPr lang="ru-RU" sz="1200" dirty="0"/>
              <a:t>. </a:t>
            </a:r>
            <a:r>
              <a:rPr lang="en-US" sz="1200" dirty="0"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11</a:t>
            </a:r>
            <a:r>
              <a:rPr lang="en-US" sz="1200" dirty="0"/>
              <a:t>, February 2016, Pages e1-e11</a:t>
            </a:r>
            <a:r>
              <a:rPr lang="ru-RU" sz="1200" dirty="0"/>
              <a:t>. </a:t>
            </a:r>
            <a:r>
              <a:rPr lang="en-US" sz="1200" dirty="0">
                <a:hlinkClick r:id="rId6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doi.org/10.1016/j.clnesp.2015.09.003</a:t>
            </a:r>
            <a:endParaRPr lang="en" sz="1200" dirty="0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D1A7D58-6E8A-F046-BA08-E8986CDF2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41" y="1753644"/>
            <a:ext cx="4139085" cy="374932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A1334E-DB4D-BC4C-843D-09FE9D110F21}"/>
              </a:ext>
            </a:extLst>
          </p:cNvPr>
          <p:cNvSpPr/>
          <p:nvPr/>
        </p:nvSpPr>
        <p:spPr>
          <a:xfrm>
            <a:off x="4906280" y="6127749"/>
            <a:ext cx="3432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A.Tichelli</a:t>
            </a:r>
            <a: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A.Rovó</a:t>
            </a:r>
            <a:r>
              <a:rPr lang="ru-RU" sz="12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en-US" sz="1200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J.C.W.Marsh</a:t>
            </a:r>
            <a:r>
              <a:rPr lang="ru-RU" sz="1200" baseline="30000" dirty="0"/>
              <a:t>.</a:t>
            </a:r>
            <a:r>
              <a:rPr lang="en-US" sz="1200" baseline="30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200" dirty="0"/>
              <a:t>Treatment of Elderly Patients With Anemia</a:t>
            </a:r>
            <a:r>
              <a:rPr lang="ru-RU" sz="1200" dirty="0"/>
              <a:t>. </a:t>
            </a:r>
            <a:r>
              <a:rPr lang="en" sz="1200" dirty="0">
                <a:hlinkClick r:id="rId9" tooltip="Go to Congenital and Acquired Bone Marrow Failure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Congenital and Acquired Bone Marrow Failure</a:t>
            </a:r>
            <a:r>
              <a:rPr lang="ru-RU" sz="1200" dirty="0"/>
              <a:t>. </a:t>
            </a:r>
            <a:r>
              <a:rPr lang="en" sz="1200" dirty="0"/>
              <a:t>2017, Pages 141-151</a:t>
            </a:r>
          </a:p>
        </p:txBody>
      </p:sp>
    </p:spTree>
    <p:extLst>
      <p:ext uri="{BB962C8B-B14F-4D97-AF65-F5344CB8AC3E}">
        <p14:creationId xmlns:p14="http://schemas.microsoft.com/office/powerpoint/2010/main" val="16251121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411" y="168477"/>
            <a:ext cx="8254652" cy="59412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3338" indent="0" algn="ctr">
              <a:buNone/>
            </a:pPr>
            <a:r>
              <a:rPr lang="ru-RU" sz="3600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Алгоритм при </a:t>
            </a:r>
            <a:r>
              <a:rPr lang="ru-RU" sz="3600" dirty="0" err="1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нормоцитарной</a:t>
            </a:r>
            <a:r>
              <a:rPr lang="ru-RU" sz="3600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 анемии</a:t>
            </a:r>
          </a:p>
          <a:p>
            <a:pPr marL="33338" indent="0" algn="ctr">
              <a:buNone/>
            </a:pPr>
            <a:endParaRPr lang="ru-RU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8029" y="1256659"/>
            <a:ext cx="4726141" cy="536405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err="1">
                <a:solidFill>
                  <a:prstClr val="white"/>
                </a:solidFill>
              </a:rPr>
              <a:t>Нормоцитарная</a:t>
            </a:r>
            <a:r>
              <a:rPr lang="ru-RU" sz="2000" b="1" dirty="0">
                <a:solidFill>
                  <a:prstClr val="white"/>
                </a:solidFill>
              </a:rPr>
              <a:t> анемия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4163" y="1988899"/>
            <a:ext cx="5724395" cy="432197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</a:rPr>
              <a:t>Количество </a:t>
            </a:r>
            <a:r>
              <a:rPr lang="ru-RU" sz="2000" b="1" dirty="0" err="1">
                <a:solidFill>
                  <a:prstClr val="white"/>
                </a:solidFill>
              </a:rPr>
              <a:t>ретикулоцитов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5652" y="2764713"/>
            <a:ext cx="2130806" cy="432197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Повышено (</a:t>
            </a:r>
            <a:r>
              <a:rPr lang="en-US" b="1" dirty="0">
                <a:solidFill>
                  <a:prstClr val="white"/>
                </a:solidFill>
              </a:rPr>
              <a:t>&gt;1,5%)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66122" y="2764715"/>
            <a:ext cx="3564731" cy="432195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Норма или снижено</a:t>
            </a:r>
            <a:r>
              <a:rPr lang="en-US" b="1" dirty="0">
                <a:solidFill>
                  <a:prstClr val="white"/>
                </a:solidFill>
              </a:rPr>
              <a:t> (&lt;1,5%)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82178" y="4038369"/>
            <a:ext cx="2009422" cy="392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норма или снижено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0240" y="3467000"/>
            <a:ext cx="3321631" cy="10867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Гемолитическая анемия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Острая </a:t>
            </a:r>
            <a:r>
              <a:rPr lang="ru-RU" b="1" dirty="0" err="1">
                <a:solidFill>
                  <a:prstClr val="white"/>
                </a:solidFill>
              </a:rPr>
              <a:t>постгеморратическая</a:t>
            </a:r>
            <a:r>
              <a:rPr lang="ru-RU" b="1" dirty="0">
                <a:solidFill>
                  <a:prstClr val="white"/>
                </a:solidFill>
              </a:rPr>
              <a:t> анемия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66123" y="3416948"/>
            <a:ext cx="3564731" cy="4956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Определить сывороточное железо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82179" y="4794343"/>
            <a:ext cx="1993992" cy="13501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АХЗ или ЖДА (начальная стадия)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76104" y="4038369"/>
            <a:ext cx="2180035" cy="392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</a:rPr>
              <a:t>повышено</a:t>
            </a:r>
          </a:p>
        </p:txBody>
      </p:sp>
      <p:cxnSp>
        <p:nvCxnSpPr>
          <p:cNvPr id="25" name="Прямая со стрелкой 24"/>
          <p:cNvCxnSpPr>
            <a:cxnSpLocks/>
            <a:stCxn id="5" idx="2"/>
            <a:endCxn id="8" idx="0"/>
          </p:cNvCxnSpPr>
          <p:nvPr/>
        </p:nvCxnSpPr>
        <p:spPr>
          <a:xfrm flipH="1">
            <a:off x="2251055" y="2421096"/>
            <a:ext cx="2615306" cy="343617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030189" y="4871588"/>
            <a:ext cx="1835944" cy="4980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Выявлена болезнь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63846" y="4871588"/>
            <a:ext cx="1667154" cy="4980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Болезнь не выявлена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088322" y="5638746"/>
            <a:ext cx="1667153" cy="9582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Консультация гематолога и стернальная пункция</a:t>
            </a:r>
          </a:p>
        </p:txBody>
      </p:sp>
      <p:cxnSp>
        <p:nvCxnSpPr>
          <p:cNvPr id="37" name="Прямая со стрелкой 36"/>
          <p:cNvCxnSpPr>
            <a:cxnSpLocks/>
            <a:stCxn id="5" idx="2"/>
            <a:endCxn id="9" idx="0"/>
          </p:cNvCxnSpPr>
          <p:nvPr/>
        </p:nvCxnSpPr>
        <p:spPr>
          <a:xfrm>
            <a:off x="4866361" y="2421096"/>
            <a:ext cx="2082127" cy="34361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cxnSpLocks/>
            <a:stCxn id="9" idx="2"/>
            <a:endCxn id="9" idx="2"/>
          </p:cNvCxnSpPr>
          <p:nvPr/>
        </p:nvCxnSpPr>
        <p:spPr>
          <a:xfrm>
            <a:off x="6948488" y="319691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cxnSpLocks/>
            <a:stCxn id="13" idx="2"/>
          </p:cNvCxnSpPr>
          <p:nvPr/>
        </p:nvCxnSpPr>
        <p:spPr>
          <a:xfrm flipH="1">
            <a:off x="6037545" y="3912560"/>
            <a:ext cx="910944" cy="115973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cxnSpLocks/>
            <a:stCxn id="13" idx="2"/>
            <a:endCxn id="10" idx="0"/>
          </p:cNvCxnSpPr>
          <p:nvPr/>
        </p:nvCxnSpPr>
        <p:spPr>
          <a:xfrm>
            <a:off x="6948489" y="3912560"/>
            <a:ext cx="1038400" cy="125809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cxnSpLocks/>
            <a:stCxn id="10" idx="2"/>
            <a:endCxn id="14" idx="0"/>
          </p:cNvCxnSpPr>
          <p:nvPr/>
        </p:nvCxnSpPr>
        <p:spPr>
          <a:xfrm flipH="1">
            <a:off x="7979175" y="4430760"/>
            <a:ext cx="7714" cy="363583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cxnSpLocks/>
            <a:endCxn id="28" idx="0"/>
          </p:cNvCxnSpPr>
          <p:nvPr/>
        </p:nvCxnSpPr>
        <p:spPr>
          <a:xfrm flipH="1">
            <a:off x="3948161" y="4455774"/>
            <a:ext cx="1270698" cy="415814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cxnSpLocks/>
          </p:cNvCxnSpPr>
          <p:nvPr/>
        </p:nvCxnSpPr>
        <p:spPr>
          <a:xfrm>
            <a:off x="5216228" y="4430760"/>
            <a:ext cx="1168901" cy="44082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cxnSpLocks/>
            <a:stCxn id="28" idx="2"/>
            <a:endCxn id="28" idx="2"/>
          </p:cNvCxnSpPr>
          <p:nvPr/>
        </p:nvCxnSpPr>
        <p:spPr>
          <a:xfrm>
            <a:off x="3948161" y="536967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cxnSpLocks/>
            <a:stCxn id="31" idx="2"/>
            <a:endCxn id="33" idx="0"/>
          </p:cNvCxnSpPr>
          <p:nvPr/>
        </p:nvCxnSpPr>
        <p:spPr>
          <a:xfrm>
            <a:off x="5897423" y="5369673"/>
            <a:ext cx="24476" cy="269073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045619" y="5638746"/>
            <a:ext cx="1835944" cy="9582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- АХЗ</a:t>
            </a:r>
          </a:p>
          <a:p>
            <a:pPr algn="ctr">
              <a:defRPr/>
            </a:pPr>
            <a:r>
              <a:rPr lang="ru-RU" sz="1400" b="1" dirty="0"/>
              <a:t>- Интоксикация свинцом</a:t>
            </a:r>
          </a:p>
        </p:txBody>
      </p:sp>
      <p:cxnSp>
        <p:nvCxnSpPr>
          <p:cNvPr id="29" name="Прямая со стрелкой 28"/>
          <p:cNvCxnSpPr>
            <a:cxnSpLocks/>
            <a:stCxn id="28" idx="2"/>
            <a:endCxn id="53" idx="0"/>
          </p:cNvCxnSpPr>
          <p:nvPr/>
        </p:nvCxnSpPr>
        <p:spPr>
          <a:xfrm>
            <a:off x="3948161" y="5369673"/>
            <a:ext cx="15430" cy="269073"/>
          </a:xfrm>
          <a:prstGeom prst="straightConnector1">
            <a:avLst/>
          </a:prstGeom>
          <a:ln w="1905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0897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80637" y="278651"/>
            <a:ext cx="6318647" cy="710208"/>
          </a:xfrm>
          <a:prstGeom prst="rect">
            <a:avLst/>
          </a:prstGeom>
          <a:solidFill>
            <a:srgbClr val="7A9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</a:rPr>
              <a:t> Анемия хронических заболеваний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" y="1648132"/>
            <a:ext cx="1220942" cy="10117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</a:rPr>
              <a:t> ХБП</a:t>
            </a:r>
          </a:p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</a:rPr>
              <a:t>(23-50%)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55828" y="1648132"/>
            <a:ext cx="1384132" cy="100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Системные заболевания соединительной ткани</a:t>
            </a:r>
          </a:p>
          <a:p>
            <a:pPr algn="ctr">
              <a:defRPr/>
            </a:pPr>
            <a:r>
              <a:rPr lang="ru-RU" sz="1100" b="1" dirty="0"/>
              <a:t>(8-71%)</a:t>
            </a:r>
            <a:endParaRPr lang="ru-RU" sz="1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68785" y="1658545"/>
            <a:ext cx="1631318" cy="10013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Злокачественные новообразования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(30-90%)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65899" y="1648132"/>
            <a:ext cx="1278100" cy="94378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Эндокринные заболевания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0043" y="1669978"/>
            <a:ext cx="1384132" cy="9507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 ХСН</a:t>
            </a:r>
          </a:p>
          <a:p>
            <a:pPr algn="ctr">
              <a:defRPr/>
            </a:pPr>
            <a:r>
              <a:rPr lang="ru-RU" sz="1400" b="1" dirty="0"/>
              <a:t>(15-55%)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24480" y="1658545"/>
            <a:ext cx="1461043" cy="9736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/>
              <a:t>Хронические воспалительные заболевания</a:t>
            </a:r>
          </a:p>
          <a:p>
            <a:pPr algn="ctr">
              <a:defRPr/>
            </a:pPr>
            <a:endParaRPr lang="ru-RU" sz="11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" y="2768203"/>
            <a:ext cx="1220942" cy="236902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заболевания лежащие в основе ХБП: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-СД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-АГ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- хр. </a:t>
            </a:r>
            <a:r>
              <a:rPr lang="ru-RU" sz="1200" b="1" dirty="0" err="1">
                <a:solidFill>
                  <a:srgbClr val="000000"/>
                </a:solidFill>
              </a:rPr>
              <a:t>гломеруло</a:t>
            </a:r>
            <a:endParaRPr lang="ru-RU" sz="1200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нефрит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- пиелонефрит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865899" y="2794428"/>
            <a:ext cx="1278100" cy="23310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/>
          </a:p>
          <a:p>
            <a:pPr algn="ctr">
              <a:defRPr/>
            </a:pPr>
            <a:r>
              <a:rPr lang="ru-RU" sz="1600" b="1" dirty="0"/>
              <a:t>-</a:t>
            </a:r>
            <a:r>
              <a:rPr lang="ru-RU" sz="1200" b="1" dirty="0" err="1"/>
              <a:t>Гиперпара</a:t>
            </a:r>
            <a:endParaRPr lang="ru-RU" sz="1200" b="1" dirty="0"/>
          </a:p>
          <a:p>
            <a:pPr algn="ctr">
              <a:defRPr/>
            </a:pPr>
            <a:r>
              <a:rPr lang="ru-RU" sz="1200" b="1" dirty="0" err="1"/>
              <a:t>тиреоз</a:t>
            </a:r>
            <a:endParaRPr lang="ru-RU" sz="1200" b="1" dirty="0"/>
          </a:p>
          <a:p>
            <a:pPr algn="ctr">
              <a:defRPr/>
            </a:pPr>
            <a:r>
              <a:rPr lang="ru-RU" sz="1200" b="1" dirty="0"/>
              <a:t>-гипотиреоз</a:t>
            </a:r>
          </a:p>
          <a:p>
            <a:pPr algn="ctr">
              <a:defRPr/>
            </a:pPr>
            <a:r>
              <a:rPr lang="ru-RU" sz="1200" b="1" dirty="0"/>
              <a:t>-</a:t>
            </a:r>
            <a:r>
              <a:rPr lang="ru-RU" sz="1200" b="1" dirty="0" err="1"/>
              <a:t>гипопитуита</a:t>
            </a:r>
            <a:endParaRPr lang="ru-RU" sz="1200" b="1" dirty="0"/>
          </a:p>
          <a:p>
            <a:pPr algn="ctr">
              <a:defRPr/>
            </a:pPr>
            <a:r>
              <a:rPr lang="ru-RU" sz="1200" b="1" dirty="0" err="1"/>
              <a:t>ризм</a:t>
            </a:r>
            <a:endParaRPr lang="ru-RU" sz="1200" b="1" dirty="0"/>
          </a:p>
          <a:p>
            <a:pPr algn="ctr">
              <a:defRPr/>
            </a:pPr>
            <a:r>
              <a:rPr lang="ru-RU" sz="1200" b="1" dirty="0"/>
              <a:t>- СД</a:t>
            </a:r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368785" y="2766301"/>
            <a:ext cx="1667783" cy="23690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-</a:t>
            </a:r>
            <a:r>
              <a:rPr lang="ru-RU" sz="1400" b="1" dirty="0"/>
              <a:t>рак различной локализации</a:t>
            </a:r>
          </a:p>
          <a:p>
            <a:pPr algn="ctr">
              <a:defRPr/>
            </a:pPr>
            <a:r>
              <a:rPr lang="ru-RU" sz="1400" b="1" dirty="0"/>
              <a:t>- метастатическое поражение костного мозга</a:t>
            </a:r>
          </a:p>
          <a:p>
            <a:pPr algn="ctr">
              <a:defRPr/>
            </a:pPr>
            <a:r>
              <a:rPr lang="ru-RU" sz="1400" b="1" dirty="0"/>
              <a:t>-указания на </a:t>
            </a:r>
          </a:p>
          <a:p>
            <a:pPr algn="ctr">
              <a:defRPr/>
            </a:pPr>
            <a:r>
              <a:rPr lang="ru-RU" sz="1400" b="1" dirty="0" err="1"/>
              <a:t>химио</a:t>
            </a:r>
            <a:r>
              <a:rPr lang="ru-RU" sz="1400" b="1" dirty="0"/>
              <a:t>-  и лучевую терапию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99936" y="2756991"/>
            <a:ext cx="1375279" cy="23593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/>
          </a:p>
          <a:p>
            <a:pPr algn="ctr">
              <a:defRPr/>
            </a:pPr>
            <a:r>
              <a:rPr lang="ru-RU" sz="1400" b="1" dirty="0"/>
              <a:t>-ИБС</a:t>
            </a:r>
          </a:p>
          <a:p>
            <a:pPr algn="ctr">
              <a:defRPr/>
            </a:pPr>
            <a:r>
              <a:rPr lang="ru-RU" sz="1400" b="1" dirty="0"/>
              <a:t>-клапанные пороки сердца</a:t>
            </a:r>
          </a:p>
          <a:p>
            <a:pPr algn="ctr">
              <a:defRPr/>
            </a:pPr>
            <a:r>
              <a:rPr lang="ru-RU" sz="1400" b="1" dirty="0"/>
              <a:t>-алкогольная </a:t>
            </a:r>
            <a:r>
              <a:rPr lang="ru-RU" sz="1400" b="1" dirty="0" err="1"/>
              <a:t>кардиопатия</a:t>
            </a:r>
            <a:endParaRPr lang="ru-RU" sz="1400" b="1" dirty="0"/>
          </a:p>
          <a:p>
            <a:pPr algn="ctr">
              <a:defRPr/>
            </a:pPr>
            <a:r>
              <a:rPr lang="ru-RU" sz="1400" b="1" dirty="0"/>
              <a:t>-нарушения ритма</a:t>
            </a:r>
          </a:p>
          <a:p>
            <a:pPr algn="ctr">
              <a:defRPr/>
            </a:pPr>
            <a:r>
              <a:rPr lang="ru-RU" sz="1400" b="1" dirty="0"/>
              <a:t>-</a:t>
            </a:r>
            <a:r>
              <a:rPr lang="ru-RU" sz="1400" b="1" dirty="0" err="1"/>
              <a:t>кардиомио</a:t>
            </a:r>
            <a:endParaRPr lang="ru-RU" sz="1400" b="1" dirty="0"/>
          </a:p>
          <a:p>
            <a:pPr algn="ctr">
              <a:defRPr/>
            </a:pPr>
            <a:r>
              <a:rPr lang="ru-RU" sz="1400" b="1" dirty="0" err="1"/>
              <a:t>патии</a:t>
            </a:r>
            <a:endParaRPr lang="ru-RU" sz="1400" b="1" dirty="0"/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724480" y="2785285"/>
            <a:ext cx="1507334" cy="23310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(18-95%)</a:t>
            </a:r>
          </a:p>
          <a:p>
            <a:pPr algn="ctr">
              <a:defRPr/>
            </a:pPr>
            <a:endParaRPr lang="ru-RU" sz="1400" b="1" dirty="0"/>
          </a:p>
          <a:p>
            <a:pPr algn="ctr">
              <a:defRPr/>
            </a:pPr>
            <a:r>
              <a:rPr lang="ru-RU" sz="1400" b="1" dirty="0"/>
              <a:t>-инфекционный эндокардит</a:t>
            </a:r>
          </a:p>
          <a:p>
            <a:pPr algn="ctr">
              <a:defRPr/>
            </a:pPr>
            <a:r>
              <a:rPr lang="ru-RU" sz="1400" b="1" dirty="0"/>
              <a:t>-туберкулез</a:t>
            </a:r>
          </a:p>
          <a:p>
            <a:pPr algn="ctr">
              <a:defRPr/>
            </a:pPr>
            <a:r>
              <a:rPr lang="ru-RU" sz="1400" b="1" dirty="0"/>
              <a:t>-сепсис</a:t>
            </a:r>
          </a:p>
          <a:p>
            <a:pPr algn="ctr">
              <a:defRPr/>
            </a:pPr>
            <a:r>
              <a:rPr lang="ru-RU" sz="1400" b="1" dirty="0"/>
              <a:t>-гепатит</a:t>
            </a:r>
          </a:p>
          <a:p>
            <a:pPr algn="ctr">
              <a:defRPr/>
            </a:pPr>
            <a:r>
              <a:rPr lang="ru-RU" sz="1400" b="1" dirty="0"/>
              <a:t>- ВИЧ</a:t>
            </a:r>
          </a:p>
          <a:p>
            <a:pPr algn="ctr">
              <a:defRPr/>
            </a:pPr>
            <a:r>
              <a:rPr lang="ru-RU" sz="1400" b="1" dirty="0"/>
              <a:t>- хронические нагноительные заболевания и т.д.</a:t>
            </a:r>
          </a:p>
          <a:p>
            <a:pPr algn="ctr">
              <a:defRPr/>
            </a:pPr>
            <a:endParaRPr lang="ru-RU" b="1" dirty="0"/>
          </a:p>
          <a:p>
            <a:pPr algn="ctr">
              <a:defRPr/>
            </a:pP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163569" y="2794428"/>
            <a:ext cx="1413526" cy="2331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-ревматоидный артрит</a:t>
            </a:r>
          </a:p>
          <a:p>
            <a:pPr algn="ctr">
              <a:defRPr/>
            </a:pPr>
            <a:r>
              <a:rPr lang="ru-RU" sz="1400" b="1" dirty="0"/>
              <a:t>-системная красная волчанка</a:t>
            </a:r>
          </a:p>
          <a:p>
            <a:pPr algn="ctr">
              <a:defRPr/>
            </a:pPr>
            <a:r>
              <a:rPr lang="ru-RU" sz="1400" b="1" dirty="0"/>
              <a:t>-системная склеродермия</a:t>
            </a:r>
          </a:p>
          <a:p>
            <a:pPr algn="ctr">
              <a:defRPr/>
            </a:pPr>
            <a:r>
              <a:rPr lang="ru-RU" sz="1400" b="1" dirty="0"/>
              <a:t>-синдром </a:t>
            </a:r>
            <a:r>
              <a:rPr lang="ru-RU" sz="1400" b="1" dirty="0" err="1"/>
              <a:t>Гудпасчера</a:t>
            </a:r>
            <a:r>
              <a:rPr lang="ru-RU" sz="1400" b="1" dirty="0"/>
              <a:t> и т.д.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5169" y="5241765"/>
            <a:ext cx="1186206" cy="11123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</a:rPr>
              <a:t>мочевина,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</a:rPr>
              <a:t> </a:t>
            </a:r>
            <a:r>
              <a:rPr lang="ru-RU" sz="1100" b="1" dirty="0" err="1">
                <a:solidFill>
                  <a:srgbClr val="000000"/>
                </a:solidFill>
              </a:rPr>
              <a:t>креатинин</a:t>
            </a:r>
            <a:r>
              <a:rPr lang="ru-RU" sz="1100" b="1" dirty="0">
                <a:solidFill>
                  <a:srgbClr val="000000"/>
                </a:solidFill>
              </a:rPr>
              <a:t>,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</a:rPr>
              <a:t>УЗИ почек</a:t>
            </a:r>
          </a:p>
          <a:p>
            <a:pPr algn="ctr">
              <a:defRPr/>
            </a:pPr>
            <a:r>
              <a:rPr lang="ru-RU" sz="1100" b="1" dirty="0" err="1">
                <a:solidFill>
                  <a:srgbClr val="000000"/>
                </a:solidFill>
              </a:rPr>
              <a:t>конс</a:t>
            </a:r>
            <a:r>
              <a:rPr lang="ru-RU" sz="1100" b="1" dirty="0">
                <a:solidFill>
                  <a:srgbClr val="000000"/>
                </a:solidFill>
              </a:rPr>
              <a:t>.  уролога, нефролога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66102" y="5240135"/>
            <a:ext cx="1667783" cy="10665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- СОЭ</a:t>
            </a:r>
          </a:p>
          <a:p>
            <a:pPr algn="ctr">
              <a:defRPr/>
            </a:pPr>
            <a:r>
              <a:rPr lang="ru-RU" sz="1400" b="1" dirty="0"/>
              <a:t>- </a:t>
            </a:r>
            <a:r>
              <a:rPr lang="ru-RU" sz="1400" b="1" dirty="0" err="1"/>
              <a:t>онкомар</a:t>
            </a:r>
            <a:r>
              <a:rPr lang="ru-RU" sz="1400" b="1" dirty="0"/>
              <a:t>-</a:t>
            </a:r>
          </a:p>
          <a:p>
            <a:pPr algn="ctr">
              <a:defRPr/>
            </a:pPr>
            <a:r>
              <a:rPr lang="ru-RU" sz="1400" b="1" dirty="0" err="1"/>
              <a:t>керы</a:t>
            </a:r>
            <a:endParaRPr lang="ru-RU" sz="14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163569" y="5240134"/>
            <a:ext cx="1449632" cy="1066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ctr">
              <a:buFontTx/>
              <a:buChar char="-"/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400" b="1" dirty="0"/>
              <a:t>- СОЭ</a:t>
            </a:r>
          </a:p>
          <a:p>
            <a:pPr algn="ctr">
              <a:defRPr/>
            </a:pPr>
            <a:r>
              <a:rPr lang="ru-RU" sz="1400" b="1" dirty="0"/>
              <a:t>- СРБ, РФ, ФНО</a:t>
            </a:r>
          </a:p>
          <a:p>
            <a:pPr algn="ctr">
              <a:defRPr/>
            </a:pPr>
            <a:r>
              <a:rPr lang="ru-RU" sz="1400" b="1" dirty="0"/>
              <a:t>- </a:t>
            </a:r>
            <a:r>
              <a:rPr lang="en-US" sz="1400" b="1" dirty="0"/>
              <a:t>ANA, AMA</a:t>
            </a:r>
            <a:endParaRPr lang="ru-RU" sz="1400" b="1" dirty="0"/>
          </a:p>
          <a:p>
            <a:pPr algn="ctr">
              <a:defRPr/>
            </a:pPr>
            <a:endParaRPr lang="ru-RU" sz="1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865899" y="5267014"/>
            <a:ext cx="1330056" cy="111231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/>
              <a:t>ТТГ, Т3,Т4, АТ к </a:t>
            </a:r>
            <a:r>
              <a:rPr lang="ru-RU" sz="1050" b="1" dirty="0" err="1"/>
              <a:t>тиреоглобулину</a:t>
            </a:r>
            <a:r>
              <a:rPr lang="ru-RU" sz="1050" b="1" dirty="0"/>
              <a:t>, глюкоза, </a:t>
            </a:r>
            <a:r>
              <a:rPr lang="ru-RU" sz="1050" b="1" dirty="0" err="1"/>
              <a:t>гликированный</a:t>
            </a:r>
            <a:r>
              <a:rPr lang="ru-RU" sz="1050" b="1" dirty="0"/>
              <a:t> Нв, ЩФ, Фосфор, </a:t>
            </a:r>
            <a:r>
              <a:rPr lang="en-US" sz="1050" b="1" dirty="0" err="1"/>
              <a:t>Ca</a:t>
            </a:r>
            <a:r>
              <a:rPr lang="ru-RU" sz="1050" b="1" dirty="0"/>
              <a:t>,</a:t>
            </a:r>
          </a:p>
          <a:p>
            <a:pPr algn="ctr">
              <a:defRPr/>
            </a:pPr>
            <a:r>
              <a:rPr lang="ru-RU" sz="1050" b="1" dirty="0"/>
              <a:t>АКТГ</a:t>
            </a:r>
            <a:endParaRPr lang="ru-RU" sz="16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399935" y="5267014"/>
            <a:ext cx="1375279" cy="573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 algn="ctr">
              <a:buFontTx/>
              <a:buChar char="-"/>
              <a:defRPr/>
            </a:pPr>
            <a:endParaRPr lang="ru-RU" sz="1000" b="1" dirty="0"/>
          </a:p>
          <a:p>
            <a:pPr algn="ctr">
              <a:defRPr/>
            </a:pPr>
            <a:r>
              <a:rPr lang="ru-RU" sz="1400" b="1" dirty="0"/>
              <a:t>-ЭКГ</a:t>
            </a:r>
          </a:p>
          <a:p>
            <a:pPr algn="ctr">
              <a:defRPr/>
            </a:pPr>
            <a:r>
              <a:rPr lang="ru-RU" sz="1400" b="1" dirty="0"/>
              <a:t>-ЭХО-КГ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710263" y="5240134"/>
            <a:ext cx="1507334" cy="10665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/>
              <a:t>СОЭ, СРБ</a:t>
            </a:r>
          </a:p>
          <a:p>
            <a:pPr algn="ctr">
              <a:defRPr/>
            </a:pPr>
            <a:r>
              <a:rPr lang="ru-RU" sz="1000" b="1" dirty="0"/>
              <a:t>ВИЧ, маркёры гепатита</a:t>
            </a:r>
          </a:p>
          <a:p>
            <a:pPr algn="ctr">
              <a:defRPr/>
            </a:pPr>
            <a:r>
              <a:rPr lang="ru-RU" sz="1000" b="1" dirty="0" err="1"/>
              <a:t>прокальцитонин</a:t>
            </a:r>
            <a:endParaRPr lang="ru-RU" sz="1000" b="1" dirty="0"/>
          </a:p>
          <a:p>
            <a:pPr algn="ctr">
              <a:defRPr/>
            </a:pPr>
            <a:r>
              <a:rPr lang="ru-RU" sz="1000" b="1" dirty="0"/>
              <a:t>ЭХО-КГ</a:t>
            </a:r>
          </a:p>
          <a:p>
            <a:pPr algn="ctr">
              <a:defRPr/>
            </a:pPr>
            <a:r>
              <a:rPr lang="ru-RU" sz="1000" b="1" dirty="0"/>
              <a:t>рентген грудной клетки </a:t>
            </a:r>
            <a:endParaRPr lang="ru-RU" sz="1400" b="1" dirty="0"/>
          </a:p>
        </p:txBody>
      </p:sp>
      <p:sp>
        <p:nvSpPr>
          <p:cNvPr id="142356" name="TextBox 2"/>
          <p:cNvSpPr txBox="1">
            <a:spLocks noChangeArrowheads="1"/>
          </p:cNvSpPr>
          <p:nvPr/>
        </p:nvSpPr>
        <p:spPr bwMode="auto">
          <a:xfrm>
            <a:off x="-940594" y="5666185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35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3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434F-BC3B-6B48-B28F-CB67330D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2" y="-73075"/>
            <a:ext cx="8860230" cy="12695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Влияние анемии на автономность пожилого пациента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AA25EB9-F50C-4D84-9D2F-D80B3E8043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004384"/>
              </p:ext>
            </p:extLst>
          </p:nvPr>
        </p:nvGraphicFramePr>
        <p:xfrm>
          <a:off x="-304003" y="1082984"/>
          <a:ext cx="3222568" cy="5087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4F6401-5692-1A44-A219-99FC281FC8BF}"/>
              </a:ext>
            </a:extLst>
          </p:cNvPr>
          <p:cNvSpPr/>
          <p:nvPr/>
        </p:nvSpPr>
        <p:spPr>
          <a:xfrm>
            <a:off x="2768253" y="1127729"/>
            <a:ext cx="40449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Нарастание когнитивных нарушений</a:t>
            </a:r>
          </a:p>
          <a:p>
            <a:pPr algn="just"/>
            <a:r>
              <a:rPr lang="ru-RU" sz="1600" dirty="0"/>
              <a:t>Повышение риска развития деменции</a:t>
            </a:r>
          </a:p>
          <a:p>
            <a:pPr algn="just"/>
            <a:r>
              <a:rPr lang="ru-RU" sz="1600" dirty="0"/>
              <a:t>Повышение риска делирия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495DF2-AADC-4749-8DC6-5E4F526B93D3}"/>
              </a:ext>
            </a:extLst>
          </p:cNvPr>
          <p:cNvSpPr/>
          <p:nvPr/>
        </p:nvSpPr>
        <p:spPr>
          <a:xfrm>
            <a:off x="2768253" y="2324259"/>
            <a:ext cx="4170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Возрастает риск возникновения ХСН</a:t>
            </a:r>
          </a:p>
          <a:p>
            <a:pPr algn="just"/>
            <a:r>
              <a:rPr lang="ru-RU" sz="1600" dirty="0"/>
              <a:t>Повышение частоты развития инфаркта миокарда 2 типа</a:t>
            </a:r>
          </a:p>
          <a:p>
            <a:pPr algn="just"/>
            <a:r>
              <a:rPr lang="ru-RU" sz="1600" dirty="0"/>
              <a:t>Повышение риска фибрилляции предсердий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FD9608-2CDC-1545-BFEC-2720D14D9279}"/>
              </a:ext>
            </a:extLst>
          </p:cNvPr>
          <p:cNvSpPr/>
          <p:nvPr/>
        </p:nvSpPr>
        <p:spPr>
          <a:xfrm>
            <a:off x="2824144" y="4056030"/>
            <a:ext cx="39331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Повышение риска падений  и переломов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30794B-22FD-424B-90D0-3D5243B136B0}"/>
              </a:ext>
            </a:extLst>
          </p:cNvPr>
          <p:cNvSpPr/>
          <p:nvPr/>
        </p:nvSpPr>
        <p:spPr>
          <a:xfrm>
            <a:off x="2417524" y="5810331"/>
            <a:ext cx="59623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1. </a:t>
            </a:r>
            <a:r>
              <a:rPr lang="en-US" sz="900" dirty="0"/>
              <a:t>Felker GM, Shaw LK, </a:t>
            </a:r>
            <a:r>
              <a:rPr lang="en-US" sz="900" dirty="0" err="1"/>
              <a:t>Stough</a:t>
            </a:r>
            <a:r>
              <a:rPr lang="en-US" sz="900" dirty="0"/>
              <a:t> WG, O'Connor CM. Am Heart J. 2006 Feb;151(2):457–62.</a:t>
            </a:r>
            <a:r>
              <a:rPr lang="ru-RU" sz="900" dirty="0"/>
              <a:t>) </a:t>
            </a:r>
          </a:p>
          <a:p>
            <a:r>
              <a:rPr lang="ru-RU" sz="900" dirty="0"/>
              <a:t>2. </a:t>
            </a:r>
            <a:r>
              <a:rPr lang="en-US" sz="900" dirty="0"/>
              <a:t>Fairweather-Tait SJ, </a:t>
            </a:r>
            <a:r>
              <a:rPr lang="en-US" sz="900" dirty="0" err="1"/>
              <a:t>Wawer</a:t>
            </a:r>
            <a:r>
              <a:rPr lang="en-US" sz="900" dirty="0"/>
              <a:t> AA, </a:t>
            </a:r>
            <a:r>
              <a:rPr lang="en-US" sz="900" dirty="0" err="1"/>
              <a:t>Gillings</a:t>
            </a:r>
            <a:r>
              <a:rPr lang="en-US" sz="900" dirty="0"/>
              <a:t> R, Jennings A, </a:t>
            </a:r>
            <a:r>
              <a:rPr lang="en-US" sz="900" dirty="0" err="1"/>
              <a:t>Myint</a:t>
            </a:r>
            <a:r>
              <a:rPr lang="en-US" sz="900" dirty="0"/>
              <a:t> PK (2014) Iron status in the elderly. Mech Ageing Dev 136–137:22–28 </a:t>
            </a:r>
            <a:endParaRPr lang="ru-RU" sz="900" dirty="0"/>
          </a:p>
          <a:p>
            <a:r>
              <a:rPr lang="ru-RU" sz="900" dirty="0">
                <a:cs typeface="Helvetica CY"/>
              </a:rPr>
              <a:t>3. </a:t>
            </a:r>
            <a:r>
              <a:rPr lang="ru-RU" sz="900" dirty="0"/>
              <a:t>Astor </a:t>
            </a:r>
            <a:r>
              <a:rPr lang="ru-RU" sz="900" dirty="0" err="1"/>
              <a:t>B</a:t>
            </a:r>
            <a:r>
              <a:rPr lang="ru-RU" sz="900" dirty="0"/>
              <a:t>. </a:t>
            </a:r>
            <a:r>
              <a:rPr lang="ru-RU" sz="900" dirty="0" err="1"/>
              <a:t>C</a:t>
            </a:r>
            <a:r>
              <a:rPr lang="ru-RU" sz="900" dirty="0"/>
              <a:t>., </a:t>
            </a:r>
            <a:r>
              <a:rPr lang="ru-RU" sz="900" dirty="0" err="1"/>
              <a:t>Coresh</a:t>
            </a:r>
            <a:r>
              <a:rPr lang="ru-RU" sz="900" dirty="0"/>
              <a:t> </a:t>
            </a:r>
            <a:r>
              <a:rPr lang="ru-RU" sz="900" dirty="0" err="1"/>
              <a:t>J</a:t>
            </a:r>
            <a:r>
              <a:rPr lang="ru-RU" sz="900" dirty="0"/>
              <a:t>., </a:t>
            </a:r>
            <a:r>
              <a:rPr lang="ru-RU" sz="900" dirty="0" err="1"/>
              <a:t>Heiss</a:t>
            </a:r>
            <a:r>
              <a:rPr lang="ru-RU" sz="900" dirty="0"/>
              <a:t> </a:t>
            </a:r>
            <a:r>
              <a:rPr lang="ru-RU" sz="900" dirty="0" err="1"/>
              <a:t>G</a:t>
            </a:r>
            <a:r>
              <a:rPr lang="ru-RU" sz="900" dirty="0"/>
              <a:t>. </a:t>
            </a:r>
            <a:r>
              <a:rPr lang="ru-RU" sz="900" dirty="0" err="1"/>
              <a:t>et</a:t>
            </a:r>
            <a:r>
              <a:rPr lang="ru-RU" sz="900" dirty="0"/>
              <a:t> </a:t>
            </a:r>
            <a:r>
              <a:rPr lang="ru-RU" sz="900" dirty="0" err="1"/>
              <a:t>al</a:t>
            </a:r>
            <a:r>
              <a:rPr lang="ru-RU" sz="900" dirty="0"/>
              <a:t>. </a:t>
            </a:r>
            <a:r>
              <a:rPr lang="ru-RU" sz="900" dirty="0" err="1"/>
              <a:t>Kidney</a:t>
            </a:r>
            <a:r>
              <a:rPr lang="ru-RU" sz="900" dirty="0"/>
              <a:t> </a:t>
            </a:r>
            <a:r>
              <a:rPr lang="ru-RU" sz="900" dirty="0" err="1"/>
              <a:t>function</a:t>
            </a:r>
            <a:r>
              <a:rPr lang="ru-RU" sz="900" dirty="0"/>
              <a:t> </a:t>
            </a:r>
            <a:r>
              <a:rPr lang="ru-RU" sz="900" dirty="0" err="1"/>
              <a:t>and</a:t>
            </a:r>
            <a:r>
              <a:rPr lang="ru-RU" sz="900" dirty="0"/>
              <a:t> </a:t>
            </a:r>
            <a:r>
              <a:rPr lang="ru-RU" sz="900" dirty="0" err="1"/>
              <a:t>anemia</a:t>
            </a:r>
            <a:r>
              <a:rPr lang="ru-RU" sz="900" dirty="0"/>
              <a:t> </a:t>
            </a:r>
            <a:r>
              <a:rPr lang="ru-RU" sz="900" dirty="0" err="1"/>
              <a:t>as</a:t>
            </a:r>
            <a:r>
              <a:rPr lang="ru-RU" sz="900" dirty="0"/>
              <a:t> </a:t>
            </a:r>
            <a:r>
              <a:rPr lang="ru-RU" sz="900" dirty="0" err="1"/>
              <a:t>risk</a:t>
            </a:r>
            <a:r>
              <a:rPr lang="ru-RU" sz="900" dirty="0"/>
              <a:t> </a:t>
            </a:r>
            <a:r>
              <a:rPr lang="ru-RU" sz="900" dirty="0" err="1"/>
              <a:t>factors</a:t>
            </a:r>
            <a:r>
              <a:rPr lang="ru-RU" sz="900" dirty="0"/>
              <a:t> </a:t>
            </a:r>
            <a:r>
              <a:rPr lang="ru-RU" sz="900" dirty="0" err="1"/>
              <a:t>for</a:t>
            </a:r>
            <a:r>
              <a:rPr lang="ru-RU" sz="900" dirty="0"/>
              <a:t> </a:t>
            </a:r>
            <a:r>
              <a:rPr lang="ru-RU" sz="900" dirty="0" err="1"/>
              <a:t>coronary</a:t>
            </a:r>
            <a:r>
              <a:rPr lang="ru-RU" sz="900" dirty="0"/>
              <a:t> </a:t>
            </a:r>
            <a:r>
              <a:rPr lang="ru-RU" sz="900" dirty="0" err="1"/>
              <a:t>heart</a:t>
            </a:r>
            <a:r>
              <a:rPr lang="ru-RU" sz="900" dirty="0"/>
              <a:t> </a:t>
            </a:r>
            <a:r>
              <a:rPr lang="ru-RU" sz="900" dirty="0" err="1"/>
              <a:t>disease</a:t>
            </a:r>
            <a:r>
              <a:rPr lang="ru-RU" sz="900" dirty="0"/>
              <a:t> </a:t>
            </a:r>
            <a:r>
              <a:rPr lang="ru-RU" sz="900" dirty="0" err="1"/>
              <a:t>and</a:t>
            </a:r>
            <a:r>
              <a:rPr lang="ru-RU" sz="900" dirty="0"/>
              <a:t> </a:t>
            </a:r>
            <a:r>
              <a:rPr lang="ru-RU" sz="900" dirty="0" err="1"/>
              <a:t>mortality</a:t>
            </a:r>
            <a:r>
              <a:rPr lang="ru-RU" sz="900" dirty="0"/>
              <a:t>: </a:t>
            </a:r>
            <a:r>
              <a:rPr lang="ru-RU" sz="900" dirty="0" err="1"/>
              <a:t>the</a:t>
            </a:r>
            <a:r>
              <a:rPr lang="ru-RU" sz="900" dirty="0"/>
              <a:t> </a:t>
            </a:r>
            <a:r>
              <a:rPr lang="ru-RU" sz="900" dirty="0" err="1"/>
              <a:t>Atherosclerosis</a:t>
            </a:r>
            <a:r>
              <a:rPr lang="ru-RU" sz="900" dirty="0"/>
              <a:t> </a:t>
            </a:r>
            <a:r>
              <a:rPr lang="ru-RU" sz="900" dirty="0" err="1"/>
              <a:t>Risk</a:t>
            </a:r>
            <a:r>
              <a:rPr lang="ru-RU" sz="900" dirty="0"/>
              <a:t> </a:t>
            </a:r>
            <a:r>
              <a:rPr lang="ru-RU" sz="900" dirty="0" err="1"/>
              <a:t>in</a:t>
            </a:r>
            <a:r>
              <a:rPr lang="ru-RU" sz="900" dirty="0"/>
              <a:t> </a:t>
            </a:r>
            <a:r>
              <a:rPr lang="ru-RU" sz="900" dirty="0" err="1"/>
              <a:t>Communities</a:t>
            </a:r>
            <a:r>
              <a:rPr lang="ru-RU" sz="900" dirty="0"/>
              <a:t> (ARIC) </a:t>
            </a:r>
            <a:r>
              <a:rPr lang="ru-RU" sz="900" dirty="0" err="1"/>
              <a:t>Study</a:t>
            </a:r>
            <a:r>
              <a:rPr lang="ru-RU" sz="900" dirty="0"/>
              <a:t> // </a:t>
            </a:r>
            <a:r>
              <a:rPr lang="ru-RU" sz="900" dirty="0" err="1"/>
              <a:t>Am</a:t>
            </a:r>
            <a:r>
              <a:rPr lang="ru-RU" sz="900" dirty="0"/>
              <a:t> </a:t>
            </a:r>
            <a:r>
              <a:rPr lang="ru-RU" sz="900" dirty="0" err="1"/>
              <a:t>Heart</a:t>
            </a:r>
            <a:r>
              <a:rPr lang="ru-RU" sz="900" dirty="0"/>
              <a:t> </a:t>
            </a:r>
            <a:r>
              <a:rPr lang="ru-RU" sz="900" dirty="0" err="1"/>
              <a:t>J</a:t>
            </a:r>
            <a:r>
              <a:rPr lang="ru-RU" sz="900" dirty="0"/>
              <a:t>. 2006. </a:t>
            </a:r>
            <a:r>
              <a:rPr lang="ru-RU" sz="900" dirty="0" err="1"/>
              <a:t>Feb</a:t>
            </a:r>
            <a:r>
              <a:rPr lang="ru-RU" sz="900" dirty="0"/>
              <a:t>; 151 (2). </a:t>
            </a:r>
            <a:r>
              <a:rPr lang="ru-RU" sz="900" dirty="0" err="1"/>
              <a:t>P</a:t>
            </a:r>
            <a:r>
              <a:rPr lang="ru-RU" sz="900" dirty="0"/>
              <a:t>. 492–500.</a:t>
            </a:r>
          </a:p>
          <a:p>
            <a:r>
              <a:rPr lang="ru-RU" sz="900" dirty="0">
                <a:solidFill>
                  <a:srgbClr val="333333"/>
                </a:solidFill>
              </a:rPr>
              <a:t>4. </a:t>
            </a:r>
            <a:r>
              <a:rPr lang="en" sz="900" dirty="0">
                <a:solidFill>
                  <a:srgbClr val="333333"/>
                </a:solidFill>
              </a:rPr>
              <a:t>Arora H, Sawhney JPS, Mehta A,</a:t>
            </a:r>
            <a:r>
              <a:rPr lang="ru-RU" sz="900" dirty="0">
                <a:solidFill>
                  <a:srgbClr val="333333"/>
                </a:solidFill>
              </a:rPr>
              <a:t> </a:t>
            </a:r>
            <a:r>
              <a:rPr lang="en" sz="900" dirty="0">
                <a:solidFill>
                  <a:srgbClr val="333333"/>
                </a:solidFill>
              </a:rPr>
              <a:t>Mohanty A</a:t>
            </a:r>
            <a:r>
              <a:rPr lang="ru-RU" sz="900" dirty="0">
                <a:solidFill>
                  <a:srgbClr val="333333"/>
                </a:solidFill>
              </a:rPr>
              <a:t>. </a:t>
            </a:r>
            <a:r>
              <a:rPr lang="en" sz="900" dirty="0">
                <a:solidFill>
                  <a:srgbClr val="333333"/>
                </a:solidFill>
              </a:rPr>
              <a:t>Anemia profile in patients with congestive heart failure a hospital based observational </a:t>
            </a:r>
            <a:r>
              <a:rPr lang="en" sz="900" dirty="0" err="1">
                <a:solidFill>
                  <a:srgbClr val="333333"/>
                </a:solidFill>
              </a:rPr>
              <a:t>study.</a:t>
            </a:r>
            <a:r>
              <a:rPr lang="en" sz="900" dirty="0" err="1"/>
              <a:t>Indian</a:t>
            </a:r>
            <a:r>
              <a:rPr lang="en" sz="900" dirty="0"/>
              <a:t> Heart Journal </a:t>
            </a:r>
            <a:r>
              <a:rPr lang="en" sz="900" dirty="0">
                <a:hlinkClick r:id="rId7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70, Supplement 3</a:t>
            </a:r>
            <a:r>
              <a:rPr lang="en" sz="900" dirty="0"/>
              <a:t>, December 2018, Pages S101-S104</a:t>
            </a:r>
            <a:endParaRPr lang="ru-RU" sz="900" dirty="0"/>
          </a:p>
        </p:txBody>
      </p:sp>
      <p:sp>
        <p:nvSpPr>
          <p:cNvPr id="9" name="Закрывающая фигурная скобка 8">
            <a:extLst>
              <a:ext uri="{FF2B5EF4-FFF2-40B4-BE49-F238E27FC236}">
                <a16:creationId xmlns:a16="http://schemas.microsoft.com/office/drawing/2014/main" id="{8A8B6A77-3B6C-3B46-A78C-6459B7BE1F4C}"/>
              </a:ext>
            </a:extLst>
          </p:cNvPr>
          <p:cNvSpPr/>
          <p:nvPr/>
        </p:nvSpPr>
        <p:spPr>
          <a:xfrm>
            <a:off x="6576164" y="1269596"/>
            <a:ext cx="701458" cy="4367116"/>
          </a:xfrm>
          <a:prstGeom prst="rightBrac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E62DDA-0FD4-B847-AFE4-2BC9B8DC31CF}"/>
              </a:ext>
            </a:extLst>
          </p:cNvPr>
          <p:cNvSpPr/>
          <p:nvPr/>
        </p:nvSpPr>
        <p:spPr>
          <a:xfrm>
            <a:off x="7386617" y="1390005"/>
            <a:ext cx="1626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старческая астения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снижение автономности 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снижение качества жизни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повышение риска смерти</a:t>
            </a:r>
          </a:p>
        </p:txBody>
      </p:sp>
    </p:spTree>
    <p:extLst>
      <p:ext uri="{BB962C8B-B14F-4D97-AF65-F5344CB8AC3E}">
        <p14:creationId xmlns:p14="http://schemas.microsoft.com/office/powerpoint/2010/main" val="33284191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7D5D2-739B-3740-B43D-CA8ABDB0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277"/>
            <a:ext cx="7886700" cy="111959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Патогенетические механизмы АХЗ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2B144-C947-5A47-843D-9D447DECA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729" y="1139868"/>
            <a:ext cx="4039644" cy="5718132"/>
          </a:xfrm>
        </p:spPr>
        <p:txBody>
          <a:bodyPr>
            <a:normAutofit/>
          </a:bodyPr>
          <a:lstStyle/>
          <a:p>
            <a:pPr algn="just"/>
            <a:r>
              <a:rPr lang="ru-RU" sz="1800" b="0" dirty="0">
                <a:latin typeface="+mn-lt"/>
              </a:rPr>
              <a:t>снижение продукции </a:t>
            </a:r>
            <a:r>
              <a:rPr lang="ru-RU" sz="1800" b="0" dirty="0" err="1">
                <a:latin typeface="+mn-lt"/>
              </a:rPr>
              <a:t>эритропоэтина</a:t>
            </a:r>
            <a:r>
              <a:rPr lang="ru-RU" sz="1800" b="0" dirty="0">
                <a:latin typeface="+mn-lt"/>
              </a:rPr>
              <a:t> – при ХБП</a:t>
            </a:r>
          </a:p>
          <a:p>
            <a:pPr algn="just"/>
            <a:r>
              <a:rPr lang="ru-RU" sz="1800" b="0" dirty="0">
                <a:latin typeface="+mn-lt"/>
              </a:rPr>
              <a:t>снижение чувствительности к </a:t>
            </a:r>
            <a:r>
              <a:rPr lang="ru-RU" sz="1800" b="0" dirty="0" err="1">
                <a:latin typeface="+mn-lt"/>
              </a:rPr>
              <a:t>эритропоэтину</a:t>
            </a:r>
            <a:r>
              <a:rPr lang="ru-RU" sz="1800" b="0" dirty="0">
                <a:latin typeface="+mn-lt"/>
              </a:rPr>
              <a:t> - АХЗ</a:t>
            </a:r>
          </a:p>
          <a:p>
            <a:pPr algn="just"/>
            <a:r>
              <a:rPr lang="ru-RU" sz="1800" b="0" dirty="0">
                <a:latin typeface="+mn-lt"/>
              </a:rPr>
              <a:t>сокращение длительности жизни эритроцитов</a:t>
            </a:r>
          </a:p>
          <a:p>
            <a:pPr algn="just"/>
            <a:r>
              <a:rPr lang="ru-RU" sz="1800" b="0" dirty="0">
                <a:latin typeface="+mn-lt"/>
              </a:rPr>
              <a:t>ишемическая депрессия костномозгового кроветворения (при ССЗ)</a:t>
            </a:r>
          </a:p>
          <a:p>
            <a:pPr algn="just"/>
            <a:r>
              <a:rPr lang="ru-RU" sz="1800" b="0" dirty="0">
                <a:latin typeface="+mn-lt"/>
              </a:rPr>
              <a:t>появление секвестрации железа в клетках РЭС</a:t>
            </a:r>
          </a:p>
          <a:p>
            <a:pPr algn="just"/>
            <a:r>
              <a:rPr lang="ru-RU" sz="1800" b="0" dirty="0">
                <a:latin typeface="+mn-lt"/>
              </a:rPr>
              <a:t>железо является важным компонентом для роста многих микроорганизмов</a:t>
            </a:r>
          </a:p>
          <a:p>
            <a:pPr algn="just"/>
            <a:r>
              <a:rPr lang="ru-RU" sz="1800" b="0" dirty="0">
                <a:latin typeface="+mn-lt"/>
              </a:rPr>
              <a:t>железо выступает в качестве катализатора инфекционных процессов и способствует росту злокачественных клеток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50B8B-68D6-174F-835A-031797F67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8" t="2366" r="13105" b="1960"/>
          <a:stretch/>
        </p:blipFill>
        <p:spPr>
          <a:xfrm>
            <a:off x="403965" y="1736234"/>
            <a:ext cx="4518764" cy="35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07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2"/>
          <p:cNvSpPr>
            <a:spLocks noGrp="1"/>
          </p:cNvSpPr>
          <p:nvPr>
            <p:ph type="title"/>
          </p:nvPr>
        </p:nvSpPr>
        <p:spPr>
          <a:xfrm>
            <a:off x="350729" y="149110"/>
            <a:ext cx="8668011" cy="7956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+mn-lt"/>
              </a:rPr>
              <a:t>Патогенез </a:t>
            </a:r>
            <a:r>
              <a:rPr lang="ru-RU" altLang="ru-RU" sz="36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altLang="ru-RU" sz="3600" b="1" dirty="0">
                <a:solidFill>
                  <a:srgbClr val="C00000"/>
                </a:solidFill>
                <a:latin typeface="+mn-lt"/>
              </a:rPr>
              <a:t>АХЗ: ключевое звено гепсидин</a:t>
            </a:r>
          </a:p>
        </p:txBody>
      </p:sp>
      <p:pic>
        <p:nvPicPr>
          <p:cNvPr id="69635" name="Picture 2" descr="C:\Users\Admin\Desktop\0_722db_256bedae_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183" y="1161143"/>
            <a:ext cx="6264387" cy="47752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99F15B-DE06-1F45-808A-31A98BE8C103}"/>
              </a:ext>
            </a:extLst>
          </p:cNvPr>
          <p:cNvSpPr/>
          <p:nvPr/>
        </p:nvSpPr>
        <p:spPr>
          <a:xfrm>
            <a:off x="6422571" y="1859339"/>
            <a:ext cx="25961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 оценке динамики цитокинов для ИЛ-6 выявлена достоверная негативная корреляция с уровнем гемоглобина, поэтому его считают «геронтологическим цитокином», обусловливающим </a:t>
            </a:r>
            <a:r>
              <a:rPr lang="ru-RU" dirty="0" err="1"/>
              <a:t>анемическии</a:t>
            </a:r>
            <a:r>
              <a:rPr lang="ru-RU" dirty="0"/>
              <a:t>̆ синдром при АХЗ</a:t>
            </a:r>
            <a:r>
              <a:rPr lang="en-US" dirty="0"/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42180E-018A-8641-87CB-DD60E2530E45}"/>
              </a:ext>
            </a:extLst>
          </p:cNvPr>
          <p:cNvSpPr/>
          <p:nvPr/>
        </p:nvSpPr>
        <p:spPr>
          <a:xfrm>
            <a:off x="2958182" y="6098880"/>
            <a:ext cx="57533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Weiss G, Goodnough L. Anemia of chronic disease.</a:t>
            </a:r>
            <a:endParaRPr lang="ru-RU" sz="1350" dirty="0"/>
          </a:p>
          <a:p>
            <a:r>
              <a:rPr lang="en-US" sz="1350" dirty="0"/>
              <a:t> </a:t>
            </a:r>
            <a:r>
              <a:rPr lang="en-US" sz="1350" i="1" dirty="0"/>
              <a:t>New </a:t>
            </a:r>
            <a:r>
              <a:rPr lang="en-US" sz="1350" i="1" dirty="0" err="1"/>
              <a:t>Engl</a:t>
            </a:r>
            <a:r>
              <a:rPr lang="en-US" sz="1350" i="1" dirty="0"/>
              <a:t> J Med. </a:t>
            </a:r>
            <a:r>
              <a:rPr lang="en-US" sz="1350" dirty="0"/>
              <a:t>2005;352(10):1011-1023. </a:t>
            </a:r>
            <a:r>
              <a:rPr lang="en-US" sz="1350" dirty="0" err="1"/>
              <a:t>doi</a:t>
            </a:r>
            <a:r>
              <a:rPr lang="en-US" sz="1350" dirty="0"/>
              <a:t>: 10.1056/ nejmra041809. 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9377720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0EFAC-1F29-8A45-96F5-7832BA2E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Особенности анемии хронических заболеваний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9BB143-190F-6F41-8AEF-E49410566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84" y="1398757"/>
            <a:ext cx="8128610" cy="339447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Обычно протекает как анемия </a:t>
            </a:r>
            <a:r>
              <a:rPr lang="ru-RU" dirty="0" err="1"/>
              <a:t>легкои</a:t>
            </a:r>
            <a:r>
              <a:rPr lang="ru-RU" dirty="0"/>
              <a:t>̆ или </a:t>
            </a:r>
            <a:r>
              <a:rPr lang="ru-RU" dirty="0" err="1"/>
              <a:t>среднеи</a:t>
            </a:r>
            <a:r>
              <a:rPr lang="ru-RU" dirty="0"/>
              <a:t>̆ степени тяжести. </a:t>
            </a:r>
          </a:p>
          <a:p>
            <a:r>
              <a:rPr lang="ru-RU" dirty="0"/>
              <a:t>Декомпенсация анемии у пациента с острым или хроническим заболеванием может </a:t>
            </a:r>
            <a:r>
              <a:rPr lang="ru-RU" dirty="0" err="1"/>
              <a:t>произойти</a:t>
            </a:r>
            <a:r>
              <a:rPr lang="ru-RU" dirty="0"/>
              <a:t> в следующих случаях: </a:t>
            </a:r>
          </a:p>
          <a:p>
            <a:pPr marL="0" indent="0">
              <a:buNone/>
            </a:pPr>
            <a:r>
              <a:rPr lang="ru-RU" dirty="0"/>
              <a:t> - повышенная потребность в кислороде вследствие инфекции, боли, лихорадки</a:t>
            </a:r>
          </a:p>
          <a:p>
            <a:pPr marL="0" indent="0">
              <a:buNone/>
            </a:pPr>
            <a:r>
              <a:rPr lang="ru-RU" dirty="0"/>
              <a:t> - </a:t>
            </a:r>
            <a:r>
              <a:rPr lang="ru-RU" dirty="0" err="1"/>
              <a:t>дальнейшее</a:t>
            </a:r>
            <a:r>
              <a:rPr lang="ru-RU" dirty="0"/>
              <a:t> снижение снабжения </a:t>
            </a:r>
            <a:r>
              <a:rPr lang="ru-RU" dirty="0" err="1"/>
              <a:t>тканеи</a:t>
            </a:r>
            <a:r>
              <a:rPr lang="ru-RU" dirty="0"/>
              <a:t>̆ кислородом вследствие острой кровопотери, пневмонии</a:t>
            </a:r>
          </a:p>
          <a:p>
            <a:pPr marL="0" indent="0">
              <a:buNone/>
            </a:pPr>
            <a:r>
              <a:rPr lang="ru-RU" dirty="0"/>
              <a:t> - </a:t>
            </a:r>
            <a:r>
              <a:rPr lang="ru-RU" dirty="0" err="1"/>
              <a:t>сопутствующии</a:t>
            </a:r>
            <a:r>
              <a:rPr lang="ru-RU" dirty="0"/>
              <a:t>̆ дефицит железа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853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13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Критерии </a:t>
            </a:r>
            <a:r>
              <a:rPr lang="ru-RU" sz="4000" b="1" dirty="0" err="1">
                <a:solidFill>
                  <a:srgbClr val="C00000"/>
                </a:solidFill>
                <a:latin typeface="+mn-lt"/>
              </a:rPr>
              <a:t>железодефицита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0" y="1004137"/>
          <a:ext cx="8892479" cy="542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5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3997">
                  <a:extLst>
                    <a:ext uri="{9D8B030D-6E8A-4147-A177-3AD203B41FA5}">
                      <a16:colId xmlns:a16="http://schemas.microsoft.com/office/drawing/2014/main" val="1937046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Функциональный</a:t>
                      </a:r>
                      <a:r>
                        <a:rPr lang="ru-RU" sz="2400" b="1" baseline="0" dirty="0"/>
                        <a:t> 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Истинный </a:t>
                      </a:r>
                    </a:p>
                    <a:p>
                      <a:pPr algn="ctr"/>
                      <a:r>
                        <a:rPr lang="ru-RU" sz="2400" b="1" dirty="0"/>
                        <a:t>(ЖДА)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Латентный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снижен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снижен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27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MCV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&lt;80fl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MCH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&lt; 24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Helvetica CY"/>
                          <a:ea typeface="Helvetica CY"/>
                          <a:cs typeface="Helvetica CY"/>
                        </a:rPr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норма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/>
                        <a:t>железо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/>
                        <a:t>у мужчин: </a:t>
                      </a:r>
                      <a:r>
                        <a:rPr lang="en-US" sz="1800" b="0" dirty="0"/>
                        <a:t>&lt;</a:t>
                      </a:r>
                      <a:r>
                        <a:rPr lang="ru-RU" sz="1800" b="0" dirty="0"/>
                        <a:t>11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 </a:t>
                      </a:r>
                    </a:p>
                    <a:p>
                      <a:pPr algn="ctr"/>
                      <a:r>
                        <a:rPr lang="ru-RU" sz="1800" b="0" baseline="0" dirty="0"/>
                        <a:t>у женщин </a:t>
                      </a:r>
                      <a:r>
                        <a:rPr lang="en-US" sz="1800" b="0" baseline="0" dirty="0"/>
                        <a:t>&lt;8</a:t>
                      </a:r>
                      <a:r>
                        <a:rPr lang="ru-RU" sz="1800" b="0" baseline="0" dirty="0"/>
                        <a:t> </a:t>
                      </a:r>
                      <a:r>
                        <a:rPr lang="ru-RU" sz="1800" b="0" baseline="0" dirty="0" err="1"/>
                        <a:t>мкмоль</a:t>
                      </a:r>
                      <a:r>
                        <a:rPr lang="ru-RU" sz="1800" b="0" baseline="0" dirty="0"/>
                        <a:t>/л</a:t>
                      </a:r>
                      <a:endParaRPr lang="ru-RU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ферритин главный маркер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у мужчин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&lt;20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 мкг/л</a:t>
                      </a:r>
                    </a:p>
                    <a:p>
                      <a:pPr algn="ctr"/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у женщин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</a:rPr>
                        <a:t>&lt;1</a:t>
                      </a:r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5 мкг/л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у мужчин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&lt;20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 мкг/л</a:t>
                      </a:r>
                    </a:p>
                    <a:p>
                      <a:pPr algn="ctr"/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у женщин 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</a:rPr>
                        <a:t>&lt;1</a:t>
                      </a:r>
                      <a:r>
                        <a:rPr lang="ru-RU" sz="1800" b="1" baseline="0" dirty="0">
                          <a:solidFill>
                            <a:srgbClr val="C00000"/>
                          </a:solidFill>
                        </a:rPr>
                        <a:t>5 мкг/л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&lt;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16-20%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sTfR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повышенный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повышенный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гепсидин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11,8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4,33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4,33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/мл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5774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6992" y="1446221"/>
            <a:ext cx="8201417" cy="396555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0" dirty="0">
                <a:latin typeface="+mn-lt"/>
              </a:rPr>
              <a:t>Препараты железа - </a:t>
            </a:r>
            <a:r>
              <a:rPr lang="ru-RU" b="0" dirty="0">
                <a:solidFill>
                  <a:srgbClr val="C00000"/>
                </a:solidFill>
                <a:latin typeface="+mn-lt"/>
              </a:rPr>
              <a:t>только парентеральные формы</a:t>
            </a:r>
            <a:r>
              <a:rPr lang="ru-RU" b="0" dirty="0">
                <a:latin typeface="+mn-lt"/>
              </a:rPr>
              <a:t>, так как гепсидин препятствует всасыванию железа в кишечнике</a:t>
            </a:r>
            <a:endParaRPr lang="en-US" b="0" dirty="0">
              <a:latin typeface="+mn-lt"/>
            </a:endParaRPr>
          </a:p>
          <a:p>
            <a:pPr algn="just"/>
            <a:r>
              <a:rPr lang="ru-RU" b="0" dirty="0">
                <a:latin typeface="+mn-lt"/>
              </a:rPr>
              <a:t>При уровне </a:t>
            </a:r>
            <a:r>
              <a:rPr lang="ru-RU" b="0" dirty="0" err="1">
                <a:latin typeface="+mn-lt"/>
              </a:rPr>
              <a:t>гепцидина</a:t>
            </a:r>
            <a:r>
              <a:rPr lang="ru-RU" b="0" dirty="0">
                <a:latin typeface="+mn-lt"/>
              </a:rPr>
              <a:t> &gt;20 мкг/л неэффективность пероральных препаратов железа можно ожидать с вероятностью 81,6%. </a:t>
            </a:r>
          </a:p>
          <a:p>
            <a:pPr algn="just"/>
            <a:r>
              <a:rPr lang="ru-RU" b="0" dirty="0">
                <a:latin typeface="+mn-lt"/>
              </a:rPr>
              <a:t>При функциональном дефиците железа необходимо быстрое восполнение железа, чтобы не допустить декомпенсации основного хронического заболевания </a:t>
            </a:r>
          </a:p>
          <a:p>
            <a:pPr algn="just"/>
            <a:r>
              <a:rPr lang="ru-RU" b="0" dirty="0">
                <a:latin typeface="+mn-lt"/>
              </a:rPr>
              <a:t>При ХПН абсолютно доказано преимущество парентеральных форм железа </a:t>
            </a:r>
          </a:p>
          <a:p>
            <a:pPr algn="just"/>
            <a:r>
              <a:rPr lang="ru-RU" b="0" dirty="0">
                <a:latin typeface="+mn-lt"/>
              </a:rPr>
              <a:t>Лечение анемии с использованием эритропоэтинов должно назначаться всем пациентам с ХБП, имеющим уровень Н</a:t>
            </a:r>
            <a:r>
              <a:rPr lang="en-US" b="0" dirty="0">
                <a:latin typeface="+mn-lt"/>
              </a:rPr>
              <a:t>b </a:t>
            </a:r>
            <a:r>
              <a:rPr lang="ru-RU" b="0" dirty="0">
                <a:latin typeface="+mn-lt"/>
              </a:rPr>
              <a:t>ниже &lt;110г/л. На фоне терапии концентрация Н</a:t>
            </a:r>
            <a:r>
              <a:rPr lang="en-US" b="0" dirty="0">
                <a:latin typeface="+mn-lt"/>
              </a:rPr>
              <a:t>b </a:t>
            </a:r>
            <a:r>
              <a:rPr lang="ru-RU" b="0" dirty="0">
                <a:latin typeface="+mn-lt"/>
              </a:rPr>
              <a:t>должна составлять &gt;110г/л, данный уровень следует достигнуть в течении 4 месяцев от начала противоанемического лечения.</a:t>
            </a:r>
          </a:p>
          <a:p>
            <a:pPr marL="33338" indent="0" algn="r">
              <a:buNone/>
            </a:pPr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312" y="84684"/>
            <a:ext cx="8993688" cy="106771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Принципы лечения функционального дефицита железа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925D8A-C934-EB4F-90F8-06ADC3460E7D}"/>
              </a:ext>
            </a:extLst>
          </p:cNvPr>
          <p:cNvSpPr/>
          <p:nvPr/>
        </p:nvSpPr>
        <p:spPr>
          <a:xfrm>
            <a:off x="2386208" y="5942319"/>
            <a:ext cx="6018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38" indent="0" algn="just">
              <a:buNone/>
            </a:pPr>
            <a:r>
              <a:rPr lang="en-US" sz="1200" dirty="0"/>
              <a:t>Albaramki J, Hodson EM, Craig JC, Webster AC</a:t>
            </a:r>
            <a:r>
              <a:rPr lang="ru-RU" sz="1200" dirty="0"/>
              <a:t> </a:t>
            </a:r>
            <a:r>
              <a:rPr lang="en-US" sz="1200" dirty="0"/>
              <a:t>Parenteral versus oral iron therapy for adults and children with chronic kidney disease. Cochrane Database </a:t>
            </a:r>
            <a:r>
              <a:rPr lang="en-US" sz="1200" dirty="0" err="1"/>
              <a:t>Syst</a:t>
            </a:r>
            <a:r>
              <a:rPr lang="en-US" sz="1200" dirty="0"/>
              <a:t> Rev 2012;1. CD007857</a:t>
            </a:r>
          </a:p>
          <a:p>
            <a:pPr algn="just"/>
            <a:r>
              <a:rPr lang="en-US" sz="1200" dirty="0"/>
              <a:t>Bregman, D. et al. Hepcidin levels predict non-responsiveness to oral iron therapy in patients with iron deficiency anemia. Am J </a:t>
            </a:r>
            <a:r>
              <a:rPr lang="en-US" sz="1200" dirty="0" err="1"/>
              <a:t>Hematol</a:t>
            </a:r>
            <a:r>
              <a:rPr lang="en-US" sz="1200" dirty="0"/>
              <a:t> 2013 Feb;88(2):97-101. </a:t>
            </a:r>
          </a:p>
        </p:txBody>
      </p:sp>
    </p:spTree>
    <p:extLst>
      <p:ext uri="{BB962C8B-B14F-4D97-AF65-F5344CB8AC3E}">
        <p14:creationId xmlns:p14="http://schemas.microsoft.com/office/powerpoint/2010/main" val="41633802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ъект 1"/>
          <p:cNvSpPr>
            <a:spLocks noGrp="1"/>
          </p:cNvSpPr>
          <p:nvPr>
            <p:ph idx="1"/>
          </p:nvPr>
        </p:nvSpPr>
        <p:spPr>
          <a:xfrm>
            <a:off x="4572000" y="1182681"/>
            <a:ext cx="4459266" cy="5486810"/>
          </a:xfrm>
        </p:spPr>
        <p:txBody>
          <a:bodyPr>
            <a:normAutofit fontScale="70000" lnSpcReduction="20000"/>
          </a:bodyPr>
          <a:lstStyle/>
          <a:p>
            <a:pPr algn="just" eaLnBrk="1" hangingPunct="1"/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Гликопротеин,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митозостимулирующий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фактор и гормон дифференцировки, способствует образованию эритроцитов из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эритроидных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клеток-предшественников.</a:t>
            </a:r>
          </a:p>
          <a:p>
            <a:pPr algn="just" eaLnBrk="1" hangingPunct="1"/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Эндогенный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эритропоэтин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синтезируется почками (90%) и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купферовскими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клетками печени (10%). Уровень синтеза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эритропоэтина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зависит от степени насыщения крови кислородом.</a:t>
            </a:r>
          </a:p>
          <a:p>
            <a:pPr algn="just" eaLnBrk="1" hangingPunct="1"/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Рекомбинантный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эритропоэтин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человека получен методом генной инженерии</a:t>
            </a:r>
          </a:p>
          <a:p>
            <a:pPr algn="just" eaLnBrk="1" hangingPunct="1"/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Эритропоэтин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стимулирует пролиферацию и дифференцировку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эритроидных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клеток в зрелые эритроциты. Действует на поздние предшественники эритроцитов</a:t>
            </a:r>
          </a:p>
          <a:p>
            <a:pPr algn="just" eaLnBrk="1" hangingPunct="1"/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Эритропоэтин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восстанавливает физиологический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эритропоэз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. Увеличивает число эритроцитов,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ретикулоцитов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, активирует синтез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гема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, увеличивает гематокрит и содержание гемоглобина в крови, скорость включения </a:t>
            </a:r>
            <a:r>
              <a:rPr lang="ru-RU" altLang="ru-RU" b="0" dirty="0" err="1">
                <a:latin typeface="+mn-lt"/>
                <a:ea typeface="Helvetica CY" pitchFamily="-84" charset="-52"/>
                <a:cs typeface="Helvetica CY" pitchFamily="-84" charset="-52"/>
              </a:rPr>
              <a:t>Fe</a:t>
            </a:r>
            <a:r>
              <a:rPr lang="ru-RU" altLang="ru-RU" b="0" dirty="0">
                <a:latin typeface="+mn-lt"/>
                <a:ea typeface="Helvetica CY" pitchFamily="-84" charset="-52"/>
                <a:cs typeface="Helvetica CY" pitchFamily="-84" charset="-52"/>
              </a:rPr>
              <a:t> в клетки.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188509"/>
            <a:ext cx="7886700" cy="99417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</a:rPr>
              <a:t>Лечение: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эритропоэтины</a:t>
            </a:r>
            <a:r>
              <a:rPr lang="ru-RU" b="1" i="1" dirty="0">
                <a:solidFill>
                  <a:srgbClr val="C00000"/>
                </a:solidFill>
                <a:latin typeface="+mn-lt"/>
              </a:rPr>
              <a:t> 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 descr="Изображение выглядит как монитор, компьютер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1C6F28C-F015-B04D-87C3-4EBE96A9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6" t="22658" r="29178" b="23425"/>
          <a:stretch/>
        </p:blipFill>
        <p:spPr>
          <a:xfrm>
            <a:off x="-33968" y="2038219"/>
            <a:ext cx="4605968" cy="27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6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265130"/>
            <a:ext cx="8229600" cy="48610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dirty="0">
                <a:latin typeface="+mn-lt"/>
              </a:rPr>
              <a:t>iron- </a:t>
            </a:r>
            <a:r>
              <a:rPr lang="ru-RU" b="0" dirty="0" err="1">
                <a:latin typeface="+mn-lt"/>
              </a:rPr>
              <a:t>refractory</a:t>
            </a:r>
            <a:r>
              <a:rPr lang="ru-RU" b="0" dirty="0">
                <a:latin typeface="+mn-lt"/>
              </a:rPr>
              <a:t> iron </a:t>
            </a:r>
            <a:r>
              <a:rPr lang="ru-RU" b="0" dirty="0" err="1">
                <a:latin typeface="+mn-lt"/>
              </a:rPr>
              <a:t>deficiency</a:t>
            </a:r>
            <a:r>
              <a:rPr lang="ru-RU" b="0" dirty="0">
                <a:latin typeface="+mn-lt"/>
              </a:rPr>
              <a:t> </a:t>
            </a:r>
            <a:r>
              <a:rPr lang="ru-RU" b="0" dirty="0" err="1">
                <a:latin typeface="+mn-lt"/>
              </a:rPr>
              <a:t>anemia</a:t>
            </a:r>
            <a:r>
              <a:rPr lang="ru-RU" b="0" dirty="0">
                <a:latin typeface="+mn-lt"/>
              </a:rPr>
              <a:t> − IRIDA</a:t>
            </a:r>
          </a:p>
          <a:p>
            <a:pPr algn="just"/>
            <a:r>
              <a:rPr lang="ru-RU" b="0" dirty="0">
                <a:latin typeface="+mn-lt"/>
              </a:rPr>
              <a:t>Наследуется по аутосомно-рецессивному типу  </a:t>
            </a:r>
          </a:p>
          <a:p>
            <a:pPr algn="just"/>
            <a:r>
              <a:rPr lang="ru-RU" b="0" dirty="0">
                <a:latin typeface="+mn-lt"/>
              </a:rPr>
              <a:t>Известно, что лечение </a:t>
            </a:r>
            <a:r>
              <a:rPr lang="ru-RU" b="0" dirty="0" err="1">
                <a:latin typeface="+mn-lt"/>
              </a:rPr>
              <a:t>этои</a:t>
            </a:r>
            <a:r>
              <a:rPr lang="ru-RU" b="0" dirty="0">
                <a:latin typeface="+mn-lt"/>
              </a:rPr>
              <a:t>̆ разновидности ЖДА пероральными препаратами железа неэффективно, эффект можно получить при использовании </a:t>
            </a:r>
            <a:r>
              <a:rPr lang="ru-RU" b="0" dirty="0">
                <a:solidFill>
                  <a:srgbClr val="C00000"/>
                </a:solidFill>
                <a:latin typeface="+mn-lt"/>
              </a:rPr>
              <a:t>парентеральных препаратов железа</a:t>
            </a:r>
          </a:p>
          <a:p>
            <a:pPr algn="just"/>
            <a:r>
              <a:rPr lang="ru-RU" b="0" dirty="0" err="1">
                <a:latin typeface="+mn-lt"/>
              </a:rPr>
              <a:t>Причинои</a:t>
            </a:r>
            <a:r>
              <a:rPr lang="ru-RU" b="0" dirty="0">
                <a:latin typeface="+mn-lt"/>
              </a:rPr>
              <a:t>̆ IRIDA является мутация в гене ТМРRSS6. В результате повышается концентрация </a:t>
            </a:r>
            <a:r>
              <a:rPr lang="ru-RU" b="0" dirty="0" err="1">
                <a:latin typeface="+mn-lt"/>
              </a:rPr>
              <a:t>гепцидина</a:t>
            </a:r>
            <a:r>
              <a:rPr lang="ru-RU" b="0" dirty="0">
                <a:latin typeface="+mn-lt"/>
              </a:rPr>
              <a:t>, </a:t>
            </a:r>
            <a:r>
              <a:rPr lang="ru-RU" b="0" dirty="0" err="1">
                <a:latin typeface="+mn-lt"/>
              </a:rPr>
              <a:t>которыи</a:t>
            </a:r>
            <a:r>
              <a:rPr lang="ru-RU" b="0" dirty="0">
                <a:latin typeface="+mn-lt"/>
              </a:rPr>
              <a:t>̆ ингибирует всасывание железа в кишечнике и высвобождение железа из макрофагов.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052" y="103962"/>
            <a:ext cx="9169052" cy="9941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n-lt"/>
                <a:ea typeface="Impact" charset="0"/>
                <a:cs typeface="Impact" charset="0"/>
              </a:rPr>
              <a:t>Железорефрактерная железодефицитная анемия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07C400-FF26-FA42-AACC-620BAF35EDAF}"/>
              </a:ext>
            </a:extLst>
          </p:cNvPr>
          <p:cNvSpPr/>
          <p:nvPr/>
        </p:nvSpPr>
        <p:spPr>
          <a:xfrm>
            <a:off x="2793303" y="5842337"/>
            <a:ext cx="5248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Shokrgozar N</a:t>
            </a:r>
            <a:r>
              <a:rPr lang="en-US" sz="1200" dirty="0"/>
              <a:t>, </a:t>
            </a:r>
            <a:r>
              <a:rPr lang="en-US" sz="1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Golafshan HA</a:t>
            </a:r>
            <a:r>
              <a:rPr lang="en-US" sz="1200" dirty="0"/>
              <a:t>. </a:t>
            </a:r>
            <a:r>
              <a:rPr lang="en" sz="1200" dirty="0"/>
              <a:t>Molecular perspective of iron uptake, related diseases, and treatments.</a:t>
            </a:r>
            <a:endParaRPr lang="ru-RU" sz="1200" dirty="0"/>
          </a:p>
          <a:p>
            <a:r>
              <a:rPr lang="pt" sz="1200" u="sng" dirty="0">
                <a:hlinkClick r:id="rId4" tooltip="Blood research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Res.</a:t>
            </a:r>
            <a:r>
              <a:rPr lang="pt" sz="1200" dirty="0"/>
              <a:t> 2019 Mar;54(1):10-16. </a:t>
            </a:r>
            <a:r>
              <a:rPr lang="pt" sz="1200" dirty="0" err="1"/>
              <a:t>doi</a:t>
            </a:r>
            <a:r>
              <a:rPr lang="pt" sz="1200" dirty="0"/>
              <a:t>: 10.5045/br.2019.54.1.10.</a:t>
            </a:r>
            <a:endParaRPr lang="ru-RU" sz="1200" dirty="0"/>
          </a:p>
          <a:p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Suzuki T</a:t>
            </a:r>
            <a:r>
              <a:rPr lang="ru-RU" sz="1200" dirty="0"/>
              <a:t>. </a:t>
            </a:r>
            <a:r>
              <a:rPr lang="en" sz="1200" dirty="0"/>
              <a:t>Iron deficiency anemia refractory to iron preparations.</a:t>
            </a:r>
          </a:p>
          <a:p>
            <a:r>
              <a:rPr lang="en-US" sz="1200" dirty="0">
                <a:hlinkClick r:id="rId6" tooltip="[Rinsho ketsueki] The Japanese journal of clinical hematolog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Rinsho Ketsueki.</a:t>
            </a:r>
            <a:r>
              <a:rPr lang="en-US" sz="1200" dirty="0"/>
              <a:t> 2016;57(10):1881-1889.</a:t>
            </a:r>
            <a:endParaRPr lang="en" sz="1200" i="0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65989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FDE9505-D17D-0C4E-8CD6-5162342B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0" y="-23484"/>
            <a:ext cx="9144000" cy="127971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+mn-lt"/>
              </a:rPr>
              <a:t>Выбор лечебной тактики при </a:t>
            </a:r>
            <a:r>
              <a:rPr lang="ru-RU" sz="3600" b="1" dirty="0" err="1">
                <a:solidFill>
                  <a:srgbClr val="C00000"/>
                </a:solidFill>
                <a:latin typeface="+mn-lt"/>
              </a:rPr>
              <a:t>железодефиците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CFB7AC8-B794-4547-9C28-0E045A8B7B7E}"/>
              </a:ext>
            </a:extLst>
          </p:cNvPr>
          <p:cNvSpPr/>
          <p:nvPr/>
        </p:nvSpPr>
        <p:spPr>
          <a:xfrm>
            <a:off x="409182" y="1594193"/>
            <a:ext cx="2375771" cy="8392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Ферритин &lt; 20 мкг/л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09A2A8B-F234-9441-B9EF-014EFEC1544E}"/>
              </a:ext>
            </a:extLst>
          </p:cNvPr>
          <p:cNvSpPr/>
          <p:nvPr/>
        </p:nvSpPr>
        <p:spPr>
          <a:xfrm>
            <a:off x="3268075" y="1594193"/>
            <a:ext cx="2607850" cy="8392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Ферритин 20-100 мкг/л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47035BF0-654C-2845-87F2-F43BA485D017}"/>
              </a:ext>
            </a:extLst>
          </p:cNvPr>
          <p:cNvSpPr/>
          <p:nvPr/>
        </p:nvSpPr>
        <p:spPr>
          <a:xfrm>
            <a:off x="6359047" y="1621196"/>
            <a:ext cx="2508684" cy="7852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Ферритин &gt; 100 мкг/л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767E71F-7A72-A94B-960D-C3BFB6254405}"/>
              </a:ext>
            </a:extLst>
          </p:cNvPr>
          <p:cNvSpPr/>
          <p:nvPr/>
        </p:nvSpPr>
        <p:spPr>
          <a:xfrm>
            <a:off x="3294778" y="2973089"/>
            <a:ext cx="2554443" cy="839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ЖДА + функциональный дефицит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ED2A522-0321-6641-BFFD-43DBD223D950}"/>
              </a:ext>
            </a:extLst>
          </p:cNvPr>
          <p:cNvSpPr/>
          <p:nvPr/>
        </p:nvSpPr>
        <p:spPr>
          <a:xfrm>
            <a:off x="6412454" y="2944167"/>
            <a:ext cx="2455277" cy="839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АХЗ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58CACCC-F6E8-4345-96E4-2190E6688F31}"/>
              </a:ext>
            </a:extLst>
          </p:cNvPr>
          <p:cNvSpPr/>
          <p:nvPr/>
        </p:nvSpPr>
        <p:spPr>
          <a:xfrm>
            <a:off x="409182" y="2963315"/>
            <a:ext cx="2375771" cy="83924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ЖДА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A0E09936-FA43-A44F-9462-7E42A68074D7}"/>
              </a:ext>
            </a:extLst>
          </p:cNvPr>
          <p:cNvSpPr/>
          <p:nvPr/>
        </p:nvSpPr>
        <p:spPr>
          <a:xfrm>
            <a:off x="14613" y="4332438"/>
            <a:ext cx="2116899" cy="83924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Пероральная </a:t>
            </a:r>
            <a:r>
              <a:rPr lang="ru-RU" b="1" dirty="0" err="1"/>
              <a:t>ферротерапия</a:t>
            </a:r>
            <a:endParaRPr lang="ru-RU" b="1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4FD2A9E-D0B3-2C45-BB46-9A6C7E91CF2D}"/>
              </a:ext>
            </a:extLst>
          </p:cNvPr>
          <p:cNvSpPr/>
          <p:nvPr/>
        </p:nvSpPr>
        <p:spPr>
          <a:xfrm>
            <a:off x="2455101" y="4332437"/>
            <a:ext cx="2116899" cy="83924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Парентеральная </a:t>
            </a:r>
            <a:r>
              <a:rPr lang="ru-RU" b="1" dirty="0" err="1"/>
              <a:t>ферротерапия</a:t>
            </a:r>
            <a:r>
              <a:rPr lang="ru-RU" b="1" dirty="0"/>
              <a:t>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F76CA229-F960-C746-8B91-7EE792F769F6}"/>
              </a:ext>
            </a:extLst>
          </p:cNvPr>
          <p:cNvSpPr/>
          <p:nvPr/>
        </p:nvSpPr>
        <p:spPr>
          <a:xfrm>
            <a:off x="4741101" y="4343727"/>
            <a:ext cx="2116899" cy="83924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Парентеральная </a:t>
            </a:r>
            <a:r>
              <a:rPr lang="ru-RU" b="1" dirty="0" err="1"/>
              <a:t>ферротерапия</a:t>
            </a:r>
            <a:r>
              <a:rPr lang="ru-RU" b="1" dirty="0"/>
              <a:t> + ЭПО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BA50BE2-C6D7-7C4E-A63B-C98B0309A5C9}"/>
              </a:ext>
            </a:extLst>
          </p:cNvPr>
          <p:cNvSpPr/>
          <p:nvPr/>
        </p:nvSpPr>
        <p:spPr>
          <a:xfrm>
            <a:off x="7027101" y="4343727"/>
            <a:ext cx="2116899" cy="83924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Антагонисты </a:t>
            </a:r>
            <a:r>
              <a:rPr lang="ru-RU" b="1" dirty="0" err="1"/>
              <a:t>гепцидина</a:t>
            </a:r>
            <a:endParaRPr lang="ru-RU" b="1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BB575BD4-8C45-3C4F-90BC-9AD86971DD7E}"/>
              </a:ext>
            </a:extLst>
          </p:cNvPr>
          <p:cNvCxnSpPr>
            <a:stCxn id="5" idx="2"/>
            <a:endCxn id="10" idx="0"/>
          </p:cNvCxnSpPr>
          <p:nvPr/>
        </p:nvCxnSpPr>
        <p:spPr>
          <a:xfrm>
            <a:off x="1597068" y="2433436"/>
            <a:ext cx="0" cy="529879"/>
          </a:xfrm>
          <a:prstGeom prst="straightConnector1">
            <a:avLst/>
          </a:prstGeom>
          <a:ln w="57150"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3673B07-254C-3047-91A9-DD6F50445F7B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4572000" y="2433436"/>
            <a:ext cx="0" cy="539653"/>
          </a:xfrm>
          <a:prstGeom prst="straightConnector1">
            <a:avLst/>
          </a:prstGeom>
          <a:ln w="57150"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20794A5-A0FF-9E4D-B707-A9D0F259DA2C}"/>
              </a:ext>
            </a:extLst>
          </p:cNvPr>
          <p:cNvCxnSpPr>
            <a:stCxn id="7" idx="2"/>
          </p:cNvCxnSpPr>
          <p:nvPr/>
        </p:nvCxnSpPr>
        <p:spPr>
          <a:xfrm flipH="1">
            <a:off x="7600338" y="2406431"/>
            <a:ext cx="13051" cy="537736"/>
          </a:xfrm>
          <a:prstGeom prst="straightConnector1">
            <a:avLst/>
          </a:prstGeom>
          <a:ln w="57150"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1A20ADD-6D20-B34E-9AA7-600CA71C6CA1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 flipH="1">
            <a:off x="1073063" y="3802558"/>
            <a:ext cx="524005" cy="529880"/>
          </a:xfrm>
          <a:prstGeom prst="straightConnector1">
            <a:avLst/>
          </a:prstGeom>
          <a:ln w="34925"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F45F279-E9B4-5A4F-BC75-D3B8DDACD7B8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>
            <a:off x="1597068" y="3802558"/>
            <a:ext cx="1916483" cy="529879"/>
          </a:xfrm>
          <a:prstGeom prst="straightConnector1">
            <a:avLst/>
          </a:prstGeom>
          <a:ln w="34925">
            <a:solidFill>
              <a:srgbClr val="953E47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0C2F100-711E-FF47-961F-1A46A4BC2A3B}"/>
              </a:ext>
            </a:extLst>
          </p:cNvPr>
          <p:cNvCxnSpPr>
            <a:stCxn id="8" idx="2"/>
          </p:cNvCxnSpPr>
          <p:nvPr/>
        </p:nvCxnSpPr>
        <p:spPr>
          <a:xfrm flipH="1">
            <a:off x="3520857" y="3812332"/>
            <a:ext cx="1051143" cy="508814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300546F5-B1EF-D341-B5A2-22BBF768427C}"/>
              </a:ext>
            </a:extLst>
          </p:cNvPr>
          <p:cNvCxnSpPr>
            <a:stCxn id="8" idx="2"/>
          </p:cNvCxnSpPr>
          <p:nvPr/>
        </p:nvCxnSpPr>
        <p:spPr>
          <a:xfrm>
            <a:off x="4572000" y="3812332"/>
            <a:ext cx="1303925" cy="508814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66396FCC-2C66-F745-92CA-E0CE6BCBC07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flipH="1">
            <a:off x="5799551" y="3783410"/>
            <a:ext cx="1840542" cy="56031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A6161E6C-BAC9-534F-BF2A-E8F53853BCB3}"/>
              </a:ext>
            </a:extLst>
          </p:cNvPr>
          <p:cNvCxnSpPr>
            <a:stCxn id="9" idx="2"/>
            <a:endCxn id="14" idx="0"/>
          </p:cNvCxnSpPr>
          <p:nvPr/>
        </p:nvCxnSpPr>
        <p:spPr>
          <a:xfrm>
            <a:off x="7640093" y="3783410"/>
            <a:ext cx="445458" cy="560317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2740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726" y="-47773"/>
            <a:ext cx="8404547" cy="594122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marL="33338" indent="0" algn="ctr">
              <a:buNone/>
            </a:pPr>
            <a:r>
              <a:rPr lang="ru-RU" sz="4000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Алгоритм при </a:t>
            </a:r>
            <a:r>
              <a:rPr lang="ru-RU" sz="4000" dirty="0" err="1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макроцитарной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Helvetica CY"/>
                <a:cs typeface="Helvetica CY"/>
              </a:rPr>
              <a:t>  анемии</a:t>
            </a:r>
          </a:p>
          <a:p>
            <a:pPr marL="33338" indent="0" algn="ctr">
              <a:buNone/>
            </a:pPr>
            <a:endParaRPr lang="ru-RU" dirty="0">
              <a:solidFill>
                <a:schemeClr val="bg1"/>
              </a:solidFill>
              <a:ea typeface="Helvetica CY"/>
              <a:cs typeface="Helvetica CY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6267" y="1389895"/>
            <a:ext cx="4182664" cy="432197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Макроцитарная анемия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6266" y="2092362"/>
            <a:ext cx="4182663" cy="432197"/>
          </a:xfrm>
          <a:prstGeom prst="rect">
            <a:avLst/>
          </a:prstGeom>
          <a:solidFill>
            <a:srgbClr val="6F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Стернальная пункция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42321" y="2702408"/>
            <a:ext cx="3337319" cy="5920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Нет морфологических признаков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мегалобластного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кроветворения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4357" y="2700337"/>
            <a:ext cx="4007643" cy="5941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Морфологические признаки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мегалобластного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кроветворения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57610" y="3588715"/>
            <a:ext cx="1676450" cy="68818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Низкая концентрация фолиевой кислоты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42321" y="3590578"/>
            <a:ext cx="3337310" cy="6863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Количество тромбоцитов,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ретикулоцитов</a:t>
            </a: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45" y="3576127"/>
            <a:ext cx="1512092" cy="71335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Низкая концентрация В12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1395" y="4530983"/>
            <a:ext cx="1531738" cy="5536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В12- дефицитная анемия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68707" y="3598240"/>
            <a:ext cx="1445961" cy="67865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В12 и фолиевая кислота                     в норме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90730" y="4580308"/>
            <a:ext cx="1401914" cy="529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5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Лекарственная анемия (</a:t>
            </a:r>
            <a:r>
              <a:rPr lang="ru-RU" sz="105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цитостатик</a:t>
            </a:r>
            <a:r>
              <a:rPr lang="ru-RU" sz="105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39926" y="4540872"/>
            <a:ext cx="1711818" cy="5536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5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Фолиеводефицитная</a:t>
            </a:r>
            <a:r>
              <a:rPr lang="ru-RU" sz="105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анемия</a:t>
            </a:r>
          </a:p>
        </p:txBody>
      </p:sp>
      <p:cxnSp>
        <p:nvCxnSpPr>
          <p:cNvPr id="23" name="Прямая со стрелкой 22"/>
          <p:cNvCxnSpPr>
            <a:cxnSpLocks/>
            <a:endCxn id="10" idx="0"/>
          </p:cNvCxnSpPr>
          <p:nvPr/>
        </p:nvCxnSpPr>
        <p:spPr>
          <a:xfrm flipH="1">
            <a:off x="6910976" y="3234945"/>
            <a:ext cx="21436" cy="355633"/>
          </a:xfrm>
          <a:prstGeom prst="straightConnector1">
            <a:avLst/>
          </a:prstGeom>
          <a:ln w="25400">
            <a:solidFill>
              <a:srgbClr val="953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cxnSpLocks/>
            <a:stCxn id="5" idx="2"/>
            <a:endCxn id="8" idx="0"/>
          </p:cNvCxnSpPr>
          <p:nvPr/>
        </p:nvCxnSpPr>
        <p:spPr>
          <a:xfrm flipH="1">
            <a:off x="2568179" y="2524559"/>
            <a:ext cx="2029419" cy="175778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  <a:stCxn id="8" idx="2"/>
            <a:endCxn id="11" idx="0"/>
          </p:cNvCxnSpPr>
          <p:nvPr/>
        </p:nvCxnSpPr>
        <p:spPr>
          <a:xfrm flipH="1">
            <a:off x="838791" y="3294459"/>
            <a:ext cx="1729388" cy="2816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  <a:stCxn id="8" idx="2"/>
            <a:endCxn id="9" idx="0"/>
          </p:cNvCxnSpPr>
          <p:nvPr/>
        </p:nvCxnSpPr>
        <p:spPr>
          <a:xfrm>
            <a:off x="2568179" y="3294459"/>
            <a:ext cx="27656" cy="2942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  <a:stCxn id="8" idx="2"/>
            <a:endCxn id="13" idx="0"/>
          </p:cNvCxnSpPr>
          <p:nvPr/>
        </p:nvCxnSpPr>
        <p:spPr>
          <a:xfrm>
            <a:off x="2568179" y="3294459"/>
            <a:ext cx="1723509" cy="30378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/>
            <a:stCxn id="11" idx="2"/>
            <a:endCxn id="12" idx="0"/>
          </p:cNvCxnSpPr>
          <p:nvPr/>
        </p:nvCxnSpPr>
        <p:spPr>
          <a:xfrm flipH="1">
            <a:off x="837264" y="4289482"/>
            <a:ext cx="1527" cy="24150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cxnSpLocks/>
            <a:stCxn id="9" idx="2"/>
            <a:endCxn id="15" idx="0"/>
          </p:cNvCxnSpPr>
          <p:nvPr/>
        </p:nvCxnSpPr>
        <p:spPr>
          <a:xfrm>
            <a:off x="2595835" y="4276896"/>
            <a:ext cx="0" cy="2639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cxnSpLocks/>
            <a:stCxn id="13" idx="2"/>
            <a:endCxn id="14" idx="0"/>
          </p:cNvCxnSpPr>
          <p:nvPr/>
        </p:nvCxnSpPr>
        <p:spPr>
          <a:xfrm flipH="1">
            <a:off x="4291687" y="4276896"/>
            <a:ext cx="1" cy="3034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cxnSpLocks/>
            <a:endCxn id="6" idx="0"/>
          </p:cNvCxnSpPr>
          <p:nvPr/>
        </p:nvCxnSpPr>
        <p:spPr>
          <a:xfrm>
            <a:off x="4572000" y="2536013"/>
            <a:ext cx="2338981" cy="166395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cxnSpLocks/>
            <a:stCxn id="4" idx="2"/>
            <a:endCxn id="5" idx="0"/>
          </p:cNvCxnSpPr>
          <p:nvPr/>
        </p:nvCxnSpPr>
        <p:spPr>
          <a:xfrm flipH="1">
            <a:off x="4597598" y="1822092"/>
            <a:ext cx="1" cy="27027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5231492" y="4506344"/>
            <a:ext cx="1512094" cy="5881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Снижено или норма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6982434" y="4523607"/>
            <a:ext cx="1597197" cy="5610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Повышено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5177319" y="5315103"/>
            <a:ext cx="1566267" cy="14785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Алкоголизм</a:t>
            </a:r>
          </a:p>
          <a:p>
            <a:pPr algn="ctr"/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Заболевания печени, щитовидной железы</a:t>
            </a:r>
          </a:p>
          <a:p>
            <a:pPr algn="ctr"/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почек</a:t>
            </a:r>
          </a:p>
          <a:p>
            <a:pPr algn="ctr"/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Рефрактерная анемия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6982434" y="5340807"/>
            <a:ext cx="1597197" cy="1452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Реакция на </a:t>
            </a:r>
          </a:p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- гемолиз</a:t>
            </a:r>
          </a:p>
          <a:p>
            <a:pPr algn="ctr"/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о. кровопотеря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043478" y="5468105"/>
            <a:ext cx="975122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МДС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41704" y="5441404"/>
            <a:ext cx="1971843" cy="51435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Гематокрит не повысился</a:t>
            </a:r>
          </a:p>
        </p:txBody>
      </p:sp>
      <p:cxnSp>
        <p:nvCxnSpPr>
          <p:cNvPr id="77" name="Прямая со стрелкой 76"/>
          <p:cNvCxnSpPr>
            <a:cxnSpLocks/>
          </p:cNvCxnSpPr>
          <p:nvPr/>
        </p:nvCxnSpPr>
        <p:spPr>
          <a:xfrm>
            <a:off x="1033066" y="5084624"/>
            <a:ext cx="0" cy="38348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cxnSpLocks/>
            <a:endCxn id="56" idx="0"/>
          </p:cNvCxnSpPr>
          <p:nvPr/>
        </p:nvCxnSpPr>
        <p:spPr>
          <a:xfrm flipH="1">
            <a:off x="1627626" y="5104979"/>
            <a:ext cx="1089680" cy="3364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cxnSpLocks/>
            <a:stCxn id="56" idx="3"/>
          </p:cNvCxnSpPr>
          <p:nvPr/>
        </p:nvCxnSpPr>
        <p:spPr>
          <a:xfrm>
            <a:off x="2613547" y="5698579"/>
            <a:ext cx="44886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3B92463A-5DF5-1D47-8A89-F90C5191CFC9}"/>
              </a:ext>
            </a:extLst>
          </p:cNvPr>
          <p:cNvCxnSpPr>
            <a:stCxn id="10" idx="2"/>
            <a:endCxn id="79" idx="0"/>
          </p:cNvCxnSpPr>
          <p:nvPr/>
        </p:nvCxnSpPr>
        <p:spPr>
          <a:xfrm flipH="1">
            <a:off x="5987539" y="4276895"/>
            <a:ext cx="923437" cy="229449"/>
          </a:xfrm>
          <a:prstGeom prst="straightConnector1">
            <a:avLst/>
          </a:prstGeom>
          <a:ln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76395F2D-14FD-F448-BA34-BB90B2B5E824}"/>
              </a:ext>
            </a:extLst>
          </p:cNvPr>
          <p:cNvCxnSpPr>
            <a:stCxn id="10" idx="2"/>
            <a:endCxn id="80" idx="0"/>
          </p:cNvCxnSpPr>
          <p:nvPr/>
        </p:nvCxnSpPr>
        <p:spPr>
          <a:xfrm>
            <a:off x="6910976" y="4276895"/>
            <a:ext cx="870057" cy="246712"/>
          </a:xfrm>
          <a:prstGeom prst="straightConnector1">
            <a:avLst/>
          </a:prstGeom>
          <a:ln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2A317012-DD30-BE45-909D-0D20B8DC719E}"/>
              </a:ext>
            </a:extLst>
          </p:cNvPr>
          <p:cNvCxnSpPr>
            <a:stCxn id="79" idx="2"/>
          </p:cNvCxnSpPr>
          <p:nvPr/>
        </p:nvCxnSpPr>
        <p:spPr>
          <a:xfrm>
            <a:off x="5987539" y="5094513"/>
            <a:ext cx="0" cy="346891"/>
          </a:xfrm>
          <a:prstGeom prst="straightConnector1">
            <a:avLst/>
          </a:prstGeom>
          <a:ln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C515CBDB-77E4-6240-ACA5-D723FDDA67FF}"/>
              </a:ext>
            </a:extLst>
          </p:cNvPr>
          <p:cNvCxnSpPr>
            <a:stCxn id="80" idx="2"/>
            <a:endCxn id="82" idx="0"/>
          </p:cNvCxnSpPr>
          <p:nvPr/>
        </p:nvCxnSpPr>
        <p:spPr>
          <a:xfrm>
            <a:off x="7781033" y="5084624"/>
            <a:ext cx="0" cy="256183"/>
          </a:xfrm>
          <a:prstGeom prst="straightConnector1">
            <a:avLst/>
          </a:prstGeom>
          <a:ln>
            <a:solidFill>
              <a:srgbClr val="953E4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380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13577-7BA5-8743-A421-55261F17D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Распространенность В12-дефицитной анемии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CA185-C53B-0E48-BABE-60CC66268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молодых – 0,1%</a:t>
            </a:r>
          </a:p>
          <a:p>
            <a:r>
              <a:rPr lang="ru-RU" dirty="0"/>
              <a:t>У пожилых – 1%</a:t>
            </a:r>
          </a:p>
          <a:p>
            <a:r>
              <a:rPr lang="ru-RU" dirty="0"/>
              <a:t>Старше 75 лет – 4%</a:t>
            </a:r>
          </a:p>
          <a:p>
            <a:r>
              <a:rPr lang="ru-RU" dirty="0"/>
              <a:t>При генетической предрасположенности (20-30%) – в 20 раз чаще</a:t>
            </a:r>
          </a:p>
          <a:p>
            <a:pPr marL="0" indent="0">
              <a:buNone/>
            </a:pPr>
            <a:r>
              <a:rPr lang="ru-RU"/>
              <a:t>В12 - дефицитная </a:t>
            </a:r>
            <a:r>
              <a:rPr lang="ru-RU" dirty="0"/>
              <a:t>анемия – заболевание пожилых людей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25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5E9C-38E8-EA4D-836A-6144F442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Анемия и старческая астения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35D661-4D0F-C147-A834-4553678DA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706" y="1664674"/>
            <a:ext cx="3118981" cy="3594970"/>
          </a:xfrm>
        </p:spPr>
        <p:txBody>
          <a:bodyPr>
            <a:normAutofit/>
          </a:bodyPr>
          <a:lstStyle/>
          <a:p>
            <a:pPr algn="just"/>
            <a:r>
              <a:rPr lang="ru-RU" b="0" dirty="0">
                <a:latin typeface="+mn-lt"/>
              </a:rPr>
              <a:t>Большое значение анемия имеет в развитии синдрома </a:t>
            </a:r>
            <a:r>
              <a:rPr lang="en-US" b="0" dirty="0">
                <a:latin typeface="+mn-lt"/>
              </a:rPr>
              <a:t>frailty</a:t>
            </a:r>
          </a:p>
          <a:p>
            <a:pPr algn="just"/>
            <a:r>
              <a:rPr lang="ru-RU" b="0" dirty="0">
                <a:latin typeface="+mn-lt"/>
              </a:rPr>
              <a:t>Старческая астения встречается в 2 раза чаще у пожилых пациентов с анемией 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72B772-5501-0E48-820C-04320074DA7A}"/>
              </a:ext>
            </a:extLst>
          </p:cNvPr>
          <p:cNvSpPr/>
          <p:nvPr/>
        </p:nvSpPr>
        <p:spPr>
          <a:xfrm>
            <a:off x="5022936" y="6027003"/>
            <a:ext cx="3832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>
                <a:solidFill>
                  <a:srgbClr val="303030"/>
                </a:solidFill>
              </a:rPr>
              <a:t>The Relationship between </a:t>
            </a:r>
            <a:r>
              <a:rPr lang="en" sz="1200" dirty="0" err="1">
                <a:solidFill>
                  <a:srgbClr val="303030"/>
                </a:solidFill>
              </a:rPr>
              <a:t>Anaemia</a:t>
            </a:r>
            <a:r>
              <a:rPr lang="en" sz="1200" dirty="0">
                <a:solidFill>
                  <a:srgbClr val="303030"/>
                </a:solidFill>
              </a:rPr>
              <a:t> and Frailty: A Systematic Review and Meta-Analysis of Observational Studies. J </a:t>
            </a:r>
            <a:r>
              <a:rPr lang="en" sz="1200" dirty="0" err="1">
                <a:solidFill>
                  <a:srgbClr val="303030"/>
                </a:solidFill>
              </a:rPr>
              <a:t>Nutr</a:t>
            </a:r>
            <a:r>
              <a:rPr lang="en" sz="1200" dirty="0">
                <a:solidFill>
                  <a:srgbClr val="303030"/>
                </a:solidFill>
              </a:rPr>
              <a:t> Health Aging. 2018;22(8):965-974. </a:t>
            </a:r>
          </a:p>
          <a:p>
            <a:r>
              <a:rPr lang="en" sz="1200" dirty="0" err="1">
                <a:solidFill>
                  <a:srgbClr val="303030"/>
                </a:solidFill>
              </a:rPr>
              <a:t>doi</a:t>
            </a:r>
            <a:r>
              <a:rPr lang="en" sz="1200" dirty="0">
                <a:solidFill>
                  <a:srgbClr val="303030"/>
                </a:solidFill>
              </a:rPr>
              <a:t>: 10.1007/s12603-018-1049-x.</a:t>
            </a:r>
            <a:endParaRPr lang="en" sz="1200" b="0" i="0" u="none" strike="noStrike" dirty="0">
              <a:solidFill>
                <a:srgbClr val="303030"/>
              </a:solidFill>
              <a:effectLst/>
            </a:endParaRPr>
          </a:p>
        </p:txBody>
      </p:sp>
      <p:pic>
        <p:nvPicPr>
          <p:cNvPr id="5" name="Объект 4" descr="Изображение выглядит как снимок экрана, карта&#10;&#10;&#10;&#10;Описание создано автоматически">
            <a:extLst>
              <a:ext uri="{FF2B5EF4-FFF2-40B4-BE49-F238E27FC236}">
                <a16:creationId xmlns:a16="http://schemas.microsoft.com/office/drawing/2014/main" id="{11DBB63C-387B-614B-8AD5-B3158E72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" y="4152441"/>
            <a:ext cx="4809994" cy="270555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8A5CD55-2021-004A-825F-5C00D701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540"/>
            <a:ext cx="5683909" cy="31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77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71387" y="456119"/>
            <a:ext cx="6601225" cy="485775"/>
          </a:xfrm>
          <a:prstGeom prst="rect">
            <a:avLst/>
          </a:prstGeom>
          <a:solidFill>
            <a:srgbClr val="953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000" b="1" dirty="0">
                <a:solidFill>
                  <a:srgbClr val="000000"/>
                </a:solidFill>
                <a:latin typeface="Helvetica CY"/>
                <a:ea typeface="Helvetica CY"/>
                <a:cs typeface="Helvetica CY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В-12 дефицитная анемия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4504" y="2672060"/>
            <a:ext cx="3218127" cy="239523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-атрофический гастрит</a:t>
            </a:r>
          </a:p>
          <a:p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-токсическое воздействие алкоголя на слизистую желудка</a:t>
            </a:r>
          </a:p>
          <a:p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</a:t>
            </a:r>
            <a:r>
              <a:rPr lang="ru-RU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гастрэктомия</a:t>
            </a:r>
            <a:endParaRPr lang="ru-RU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94674" y="2672060"/>
            <a:ext cx="3184822" cy="2395239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sz="16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-резекция тощей кишки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-энтерит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</a:t>
            </a:r>
            <a:r>
              <a:rPr lang="ru-RU" sz="16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целиакия</a:t>
            </a:r>
            <a:endParaRPr lang="ru-RU" sz="16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-тропическая спру</a:t>
            </a:r>
            <a:r>
              <a:rPr lang="ru-RU" sz="2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</a:t>
            </a:r>
            <a:r>
              <a:rPr lang="ru-RU" sz="16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терминальныяй</a:t>
            </a:r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илеит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</a:t>
            </a:r>
            <a:r>
              <a:rPr lang="ru-RU" sz="16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лимфома</a:t>
            </a:r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кишечника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-инвазия широкого лентеца</a:t>
            </a:r>
          </a:p>
          <a:p>
            <a:r>
              <a:rPr lang="ru-RU" sz="16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-синдром слепой кишки</a:t>
            </a:r>
          </a:p>
          <a:p>
            <a:endParaRPr lang="ru-RU" sz="9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endParaRPr lang="ru-RU" sz="105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4505" y="1471220"/>
            <a:ext cx="3184824" cy="9212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Патология желудка</a:t>
            </a:r>
            <a:endParaRPr lang="ru-RU" sz="28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94674" y="1471220"/>
            <a:ext cx="3184822" cy="921251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Патология кишечника</a:t>
            </a:r>
            <a:endParaRPr lang="ru-RU" sz="28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4504" y="5279827"/>
            <a:ext cx="3218127" cy="7560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5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анамнез, ЭГДС, </a:t>
            </a:r>
            <a:r>
              <a:rPr lang="en-US" sz="15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pH-</a:t>
            </a:r>
            <a:r>
              <a:rPr lang="ru-RU" sz="15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метрия желудочного сока</a:t>
            </a:r>
            <a:endParaRPr lang="ru-RU" sz="21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45836" y="5242410"/>
            <a:ext cx="3184822" cy="1615590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анамнез, ЭГДС, рентген тонкого кишечника,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видеоэнтероколоноскопия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,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ирригоскопия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, УЗИ органов брюшной полости, кал на я/глист, консультация гастроэнтеролога</a:t>
            </a:r>
            <a:endParaRPr lang="ru-RU" sz="28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17383314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463463" y="174043"/>
            <a:ext cx="6582182" cy="9908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C00000"/>
                </a:solidFill>
                <a:latin typeface="+mn-lt"/>
              </a:rPr>
              <a:t>Клиника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56273"/>
            <a:ext cx="8780745" cy="5214741"/>
          </a:xfrm>
        </p:spPr>
        <p:txBody>
          <a:bodyPr rtlCol="0">
            <a:normAutofit fontScale="77500" lnSpcReduction="20000"/>
          </a:bodyPr>
          <a:lstStyle/>
          <a:p>
            <a:pPr marL="385763" indent="-385763">
              <a:buFont typeface="Arial" pitchFamily="34" charset="0"/>
              <a:buAutoNum type="arabicPeriod"/>
              <a:defRPr/>
            </a:pPr>
            <a:r>
              <a:rPr lang="ru-RU" dirty="0">
                <a:latin typeface="+mn-lt"/>
              </a:rPr>
              <a:t>Анемический синдром </a:t>
            </a:r>
          </a:p>
          <a:p>
            <a:pPr marL="385763" indent="-385763">
              <a:buFont typeface="Arial" pitchFamily="34" charset="0"/>
              <a:buAutoNum type="arabicPeriod"/>
              <a:defRPr/>
            </a:pPr>
            <a:r>
              <a:rPr lang="ru-RU" dirty="0">
                <a:latin typeface="+mn-lt"/>
              </a:rPr>
              <a:t>Гастроэнтерологический синдром</a:t>
            </a:r>
          </a:p>
          <a:p>
            <a:pPr marL="0" lvl="1" indent="0">
              <a:buNone/>
              <a:defRPr/>
            </a:pPr>
            <a:r>
              <a:rPr lang="ru-RU" dirty="0">
                <a:latin typeface="+mn-lt"/>
              </a:rPr>
              <a:t> - </a:t>
            </a:r>
            <a:r>
              <a:rPr lang="ru-RU" b="0" dirty="0" err="1">
                <a:latin typeface="+mn-lt"/>
              </a:rPr>
              <a:t>гюнтеровский</a:t>
            </a:r>
            <a:r>
              <a:rPr lang="ru-RU" b="0" dirty="0">
                <a:latin typeface="+mn-lt"/>
              </a:rPr>
              <a:t> глоссит  - ярко-красный или малиновый, «лакированный» язык</a:t>
            </a:r>
          </a:p>
          <a:p>
            <a:pPr marL="0" lvl="1" indent="0">
              <a:buNone/>
              <a:defRPr/>
            </a:pPr>
            <a:r>
              <a:rPr lang="ru-RU" dirty="0">
                <a:latin typeface="+mn-lt"/>
              </a:rPr>
              <a:t> - </a:t>
            </a:r>
            <a:r>
              <a:rPr lang="ru-RU" b="0" dirty="0">
                <a:latin typeface="+mn-lt"/>
              </a:rPr>
              <a:t>снижение массы тела</a:t>
            </a:r>
          </a:p>
          <a:p>
            <a:pPr marL="385763" lvl="1" indent="-385763">
              <a:buNone/>
              <a:defRPr/>
            </a:pPr>
            <a:r>
              <a:rPr lang="ru-RU" b="0" dirty="0">
                <a:latin typeface="+mn-lt"/>
              </a:rPr>
              <a:t> - тошнота и рвота</a:t>
            </a:r>
          </a:p>
          <a:p>
            <a:pPr marL="385763" lvl="1" indent="-385763">
              <a:buNone/>
              <a:defRPr/>
            </a:pPr>
            <a:r>
              <a:rPr lang="ru-RU" b="0" dirty="0">
                <a:latin typeface="+mn-lt"/>
              </a:rPr>
              <a:t> - запоры</a:t>
            </a:r>
          </a:p>
          <a:p>
            <a:pPr marL="385763" lvl="1" indent="-385763">
              <a:buNone/>
              <a:defRPr/>
            </a:pPr>
            <a:r>
              <a:rPr lang="ru-RU" b="0" dirty="0">
                <a:latin typeface="+mn-lt"/>
              </a:rPr>
              <a:t> - снижение аппетита</a:t>
            </a:r>
          </a:p>
          <a:p>
            <a:pPr marL="342900" indent="-342900">
              <a:buFont typeface="Arial" pitchFamily="34" charset="0"/>
              <a:buAutoNum type="arabicPeriod" startAt="3"/>
              <a:defRPr/>
            </a:pPr>
            <a:r>
              <a:rPr lang="ru-RU" dirty="0">
                <a:latin typeface="+mn-lt"/>
              </a:rPr>
              <a:t>Неврологический синдром (поражение  периферической нервной системы)</a:t>
            </a:r>
          </a:p>
          <a:p>
            <a:pPr marL="0" indent="0">
              <a:buNone/>
              <a:defRPr/>
            </a:pPr>
            <a:r>
              <a:rPr lang="ru-RU" sz="1650" b="0" dirty="0">
                <a:latin typeface="+mn-lt"/>
              </a:rPr>
              <a:t> </a:t>
            </a:r>
            <a:r>
              <a:rPr lang="ru-RU" sz="2100" b="0" dirty="0">
                <a:latin typeface="+mn-lt"/>
              </a:rPr>
              <a:t>- парестезии 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нарушение </a:t>
            </a:r>
            <a:r>
              <a:rPr lang="ru-RU" sz="2100" b="0" dirty="0" err="1">
                <a:latin typeface="+mn-lt"/>
              </a:rPr>
              <a:t>проприоцептивной</a:t>
            </a:r>
            <a:r>
              <a:rPr lang="ru-RU" sz="2100" b="0" dirty="0">
                <a:latin typeface="+mn-lt"/>
              </a:rPr>
              <a:t> чувствительности, вибрационной чувствительности (скованность    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  ног, неустойчивость)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подострая комбинированная дегенерация спинного мозга (</a:t>
            </a:r>
            <a:r>
              <a:rPr lang="ru-RU" sz="2100" b="0" dirty="0" err="1">
                <a:latin typeface="+mn-lt"/>
              </a:rPr>
              <a:t>фуникулярный</a:t>
            </a:r>
            <a:r>
              <a:rPr lang="ru-RU" sz="2100" b="0" dirty="0">
                <a:latin typeface="+mn-lt"/>
              </a:rPr>
              <a:t> </a:t>
            </a:r>
            <a:r>
              <a:rPr lang="ru-RU" sz="2100" b="0" dirty="0" err="1">
                <a:latin typeface="+mn-lt"/>
              </a:rPr>
              <a:t>миелоз</a:t>
            </a:r>
            <a:r>
              <a:rPr lang="ru-RU" sz="2100" b="0" dirty="0">
                <a:latin typeface="+mn-lt"/>
              </a:rPr>
              <a:t>) 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оптическая атрофия (редко)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недержание кала и мочи (редко)</a:t>
            </a:r>
          </a:p>
          <a:p>
            <a:pPr marL="0" indent="0">
              <a:buNone/>
            </a:pPr>
            <a:r>
              <a:rPr lang="ru-RU" sz="1800" dirty="0">
                <a:latin typeface="+mn-lt"/>
              </a:rPr>
              <a:t>4. </a:t>
            </a:r>
            <a:r>
              <a:rPr lang="ru-RU" sz="2300" dirty="0">
                <a:latin typeface="+mn-lt"/>
              </a:rPr>
              <a:t>Психиатрические симптомы</a:t>
            </a:r>
            <a:endParaRPr lang="ru-RU" sz="1800" dirty="0">
              <a:latin typeface="+mn-lt"/>
            </a:endParaRP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неуравновешенность, изменение личности 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снижение памяти 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деменция 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психозы</a:t>
            </a:r>
          </a:p>
          <a:p>
            <a:pPr marL="0" indent="0">
              <a:buNone/>
            </a:pPr>
            <a:r>
              <a:rPr lang="ru-RU" sz="2100" b="0" dirty="0">
                <a:latin typeface="+mn-lt"/>
              </a:rPr>
              <a:t> - депрессия</a:t>
            </a:r>
          </a:p>
          <a:p>
            <a:pPr marL="0" indent="0">
              <a:buNone/>
            </a:pPr>
            <a:endParaRPr lang="ru-RU" sz="1650" dirty="0"/>
          </a:p>
          <a:p>
            <a:pPr marL="0" indent="0">
              <a:buNone/>
            </a:pPr>
            <a:endParaRPr lang="ru-RU" sz="1650" dirty="0"/>
          </a:p>
          <a:p>
            <a:pPr lvl="2">
              <a:defRPr/>
            </a:pPr>
            <a:endParaRPr lang="ru-RU" dirty="0"/>
          </a:p>
        </p:txBody>
      </p:sp>
      <p:pic>
        <p:nvPicPr>
          <p:cNvPr id="74756" name="Picture 3" descr="C:\Users\Admin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5" y="1164921"/>
            <a:ext cx="1900825" cy="14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1708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88514" y="0"/>
            <a:ext cx="8655485" cy="105218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400" b="1" dirty="0">
                <a:solidFill>
                  <a:srgbClr val="C00000"/>
                </a:solidFill>
                <a:latin typeface="+mn-lt"/>
              </a:rPr>
              <a:t>Диагностика</a:t>
            </a:r>
          </a:p>
        </p:txBody>
      </p:sp>
      <p:sp>
        <p:nvSpPr>
          <p:cNvPr id="75779" name="Объект 2"/>
          <p:cNvSpPr>
            <a:spLocks noGrp="1"/>
          </p:cNvSpPr>
          <p:nvPr>
            <p:ph idx="1"/>
          </p:nvPr>
        </p:nvSpPr>
        <p:spPr>
          <a:xfrm>
            <a:off x="122129" y="1484710"/>
            <a:ext cx="8173233" cy="4516040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600" b="1" dirty="0">
                <a:latin typeface="+mn-lt"/>
              </a:rPr>
              <a:t>1. Стернальная пункция 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80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80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80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80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80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b="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195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1950" dirty="0">
                <a:latin typeface="+mj-lt"/>
                <a:ea typeface="Helvetica CY" pitchFamily="-84" charset="-52"/>
                <a:cs typeface="Helvetica CY" pitchFamily="-84" charset="-52"/>
              </a:rPr>
              <a:t>2. </a:t>
            </a:r>
            <a:r>
              <a:rPr lang="ru-RU" altLang="ru-RU" sz="2600" dirty="0">
                <a:latin typeface="+mj-lt"/>
                <a:ea typeface="Helvetica CY" pitchFamily="-84" charset="-52"/>
                <a:cs typeface="Helvetica CY" pitchFamily="-84" charset="-52"/>
              </a:rPr>
              <a:t>Определение уровня витамина В-12 и фолиевой кислоты в сыворотке крови</a:t>
            </a:r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Метод исследования: Хемилюминесцентный иммунный анализ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Норма: вит. В-12: 200-835 </a:t>
            </a:r>
            <a:r>
              <a:rPr lang="ru-RU" altLang="ru-RU" sz="2300" b="0" dirty="0" err="1">
                <a:latin typeface="+mj-lt"/>
                <a:ea typeface="Helvetica CY" pitchFamily="-84" charset="-52"/>
                <a:cs typeface="Helvetica CY" pitchFamily="-84" charset="-52"/>
              </a:rPr>
              <a:t>пг</a:t>
            </a: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/мл (средние 300-400 </a:t>
            </a:r>
            <a:r>
              <a:rPr lang="ru-RU" altLang="ru-RU" sz="2300" b="0" dirty="0" err="1">
                <a:latin typeface="+mj-lt"/>
                <a:ea typeface="Helvetica CY" pitchFamily="-84" charset="-52"/>
                <a:cs typeface="Helvetica CY" pitchFamily="-84" charset="-52"/>
              </a:rPr>
              <a:t>пг</a:t>
            </a: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/мл)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Фолиевая кислота: 7-45 </a:t>
            </a:r>
            <a:r>
              <a:rPr lang="ru-RU" altLang="ru-RU" sz="2300" b="0" dirty="0" err="1">
                <a:latin typeface="+mj-lt"/>
                <a:ea typeface="Helvetica CY" pitchFamily="-84" charset="-52"/>
                <a:cs typeface="Helvetica CY" pitchFamily="-84" charset="-52"/>
              </a:rPr>
              <a:t>нмоль</a:t>
            </a: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/л; в эритроцитах- 376-1450 </a:t>
            </a:r>
            <a:r>
              <a:rPr lang="ru-RU" altLang="ru-RU" sz="2300" b="0" dirty="0" err="1">
                <a:latin typeface="+mj-lt"/>
                <a:ea typeface="Helvetica CY" pitchFamily="-84" charset="-52"/>
                <a:cs typeface="Helvetica CY" pitchFamily="-84" charset="-52"/>
              </a:rPr>
              <a:t>нмоль</a:t>
            </a:r>
            <a:r>
              <a:rPr lang="ru-RU" altLang="ru-RU" sz="2300" b="0" dirty="0">
                <a:latin typeface="+mj-lt"/>
                <a:ea typeface="Helvetica CY" pitchFamily="-84" charset="-52"/>
                <a:cs typeface="Helvetica CY" pitchFamily="-84" charset="-52"/>
              </a:rPr>
              <a:t>/л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3600" b="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>
              <a:lnSpc>
                <a:spcPct val="80000"/>
              </a:lnSpc>
              <a:buNone/>
            </a:pPr>
            <a:r>
              <a:rPr lang="ru-RU" sz="2600" dirty="0">
                <a:latin typeface="+mj-lt"/>
              </a:rPr>
              <a:t>3. Повышение уровня ММК, </a:t>
            </a:r>
            <a:r>
              <a:rPr lang="ru-RU" sz="2600" dirty="0" err="1">
                <a:latin typeface="+mj-lt"/>
              </a:rPr>
              <a:t>гомоцистеина</a:t>
            </a:r>
            <a:r>
              <a:rPr lang="ru-RU" sz="2600" dirty="0">
                <a:latin typeface="+mj-lt"/>
              </a:rPr>
              <a:t> в сыворотке</a:t>
            </a:r>
          </a:p>
          <a:p>
            <a:pPr marL="0" indent="0" algn="just">
              <a:buNone/>
            </a:pPr>
            <a:r>
              <a:rPr lang="ru-RU" sz="2300" dirty="0">
                <a:latin typeface="+mj-lt"/>
              </a:rPr>
              <a:t> - </a:t>
            </a:r>
            <a:r>
              <a:rPr lang="ru-RU" sz="2100" b="0" dirty="0">
                <a:latin typeface="+mj-lt"/>
              </a:rPr>
              <a:t>Измерения MMК и/или </a:t>
            </a:r>
            <a:r>
              <a:rPr lang="ru-RU" sz="2100" b="0" dirty="0" err="1">
                <a:latin typeface="+mj-lt"/>
              </a:rPr>
              <a:t>гомоцистеина</a:t>
            </a:r>
            <a:r>
              <a:rPr lang="ru-RU" sz="2100" b="0" dirty="0">
                <a:latin typeface="+mj-lt"/>
              </a:rPr>
              <a:t> обеспечивают более чувствительный подход в оценке дефицита витамина B12, чем измерение концентрации витамина </a:t>
            </a:r>
            <a:r>
              <a:rPr lang="ru-RU" sz="2100" b="0" dirty="0" err="1">
                <a:latin typeface="+mj-lt"/>
              </a:rPr>
              <a:t>B</a:t>
            </a:r>
            <a:r>
              <a:rPr lang="ru-RU" sz="2100" b="0" dirty="0">
                <a:latin typeface="+mj-lt"/>
              </a:rPr>
              <a:t> 12. </a:t>
            </a:r>
          </a:p>
          <a:p>
            <a:pPr marL="0" indent="0" algn="just">
              <a:buNone/>
            </a:pPr>
            <a:r>
              <a:rPr lang="ru-RU" sz="2100" b="0" dirty="0">
                <a:latin typeface="+mj-lt"/>
              </a:rPr>
              <a:t> - Это вызвано тем, что повышение MMК и </a:t>
            </a:r>
            <a:r>
              <a:rPr lang="ru-RU" sz="2100" b="0" dirty="0" err="1">
                <a:latin typeface="+mj-lt"/>
              </a:rPr>
              <a:t>гомоцистеина</a:t>
            </a:r>
            <a:r>
              <a:rPr lang="ru-RU" sz="2100" b="0" dirty="0">
                <a:latin typeface="+mj-lt"/>
              </a:rPr>
              <a:t> происходить ранее, чем  снижается витамин </a:t>
            </a:r>
            <a:r>
              <a:rPr lang="ru-RU" sz="2100" b="0" dirty="0" err="1">
                <a:latin typeface="+mj-lt"/>
              </a:rPr>
              <a:t>B</a:t>
            </a:r>
            <a:r>
              <a:rPr lang="ru-RU" sz="2100" b="0" dirty="0">
                <a:latin typeface="+mj-lt"/>
              </a:rPr>
              <a:t> 12.</a:t>
            </a:r>
            <a:endParaRPr lang="ru-RU" altLang="ru-RU" sz="2100" b="0" dirty="0">
              <a:latin typeface="+mj-lt"/>
              <a:ea typeface="Helvetica CY" pitchFamily="-84" charset="-52"/>
              <a:cs typeface="Helvetica CY" pitchFamily="-84" charset="-52"/>
            </a:endParaRP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2175" dirty="0"/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2175" dirty="0"/>
          </a:p>
          <a:p>
            <a:pPr algn="just" eaLnBrk="1" hangingPunct="1">
              <a:lnSpc>
                <a:spcPct val="80000"/>
              </a:lnSpc>
              <a:buFont typeface="Arial" pitchFamily="34" charset="0"/>
              <a:buNone/>
            </a:pPr>
            <a:endParaRPr lang="ru-RU" altLang="ru-RU" sz="2175" dirty="0"/>
          </a:p>
          <a:p>
            <a:pPr eaLnBrk="1" hangingPunct="1">
              <a:lnSpc>
                <a:spcPct val="80000"/>
              </a:lnSpc>
            </a:pPr>
            <a:endParaRPr lang="ru-RU" altLang="ru-RU" sz="1650" dirty="0"/>
          </a:p>
          <a:p>
            <a:pPr eaLnBrk="1" hangingPunct="1">
              <a:lnSpc>
                <a:spcPct val="80000"/>
              </a:lnSpc>
            </a:pPr>
            <a:endParaRPr lang="ru-RU" altLang="ru-RU" sz="1650" dirty="0"/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07" y="1307489"/>
            <a:ext cx="1564482" cy="15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24" y="1534131"/>
            <a:ext cx="1564481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0031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5966" y="387053"/>
            <a:ext cx="7848600" cy="4857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Helvetica CY"/>
                <a:ea typeface="Helvetica CY"/>
                <a:cs typeface="Helvetica CY"/>
              </a:rPr>
              <a:t> В-12 дефицитная анемия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98691" y="1980302"/>
            <a:ext cx="3555999" cy="144869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14313" indent="-214313">
              <a:buFontTx/>
              <a:buChar char="-"/>
            </a:pP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атрофический, аутоиммунный   гастрит</a:t>
            </a:r>
          </a:p>
          <a:p>
            <a:pPr marL="214313" indent="-214313">
              <a:buFontTx/>
              <a:buChar char="-"/>
            </a:pP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гастрэктомия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, резекция тощей кишки, </a:t>
            </a:r>
            <a:r>
              <a:rPr lang="ru-RU" sz="14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бариатрические</a:t>
            </a: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 операции</a:t>
            </a:r>
          </a:p>
          <a:p>
            <a:pPr marL="214313" indent="-214313">
              <a:buFontTx/>
              <a:buChar char="-"/>
            </a:pPr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цирроз печени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87902" y="1950528"/>
            <a:ext cx="3868433" cy="1693106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r>
              <a:rPr lang="ru-RU" sz="14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</a:t>
            </a: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токсическое воздействие алкоголя на слизистую желудка</a:t>
            </a:r>
            <a:endParaRPr lang="ru-RU" sz="14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воспалительные заболевания кишечника</a:t>
            </a:r>
          </a:p>
          <a:p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- </a:t>
            </a:r>
            <a:r>
              <a:rPr lang="ru-RU" sz="1100" b="1" dirty="0" err="1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целиакия</a:t>
            </a:r>
            <a:endParaRPr lang="ru-RU" sz="11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pPr marL="214313" indent="-214313">
              <a:buFontTx/>
              <a:buChar char="-"/>
            </a:pP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панкреатит</a:t>
            </a:r>
          </a:p>
          <a:p>
            <a:pPr marL="214313" indent="-214313">
              <a:buFontTx/>
              <a:buChar char="-"/>
            </a:pP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инвазия широкого лентеца</a:t>
            </a:r>
          </a:p>
          <a:p>
            <a:pPr marL="214313" indent="-214313">
              <a:buFontTx/>
              <a:buChar char="-"/>
            </a:pP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синдром слепой кишки</a:t>
            </a:r>
          </a:p>
          <a:p>
            <a:pPr marL="214313" indent="-214313">
              <a:buFontTx/>
              <a:buChar char="-"/>
            </a:pP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глистные инвазии</a:t>
            </a:r>
          </a:p>
          <a:p>
            <a:pPr marL="128588" indent="-128588">
              <a:buFontTx/>
              <a:buChar char="-"/>
            </a:pPr>
            <a:r>
              <a:rPr lang="ru-RU" sz="11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строгое вегетарианство</a:t>
            </a:r>
            <a:endParaRPr lang="ru-RU" sz="10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  <a:p>
            <a:endParaRPr lang="ru-RU" sz="105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8691" y="1297324"/>
            <a:ext cx="3555998" cy="42505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Причины, которые невозможно устранить</a:t>
            </a:r>
            <a:endParaRPr lang="ru-RU" sz="21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0266" y="1309126"/>
            <a:ext cx="3868434" cy="425053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>
                <a:solidFill>
                  <a:srgbClr val="FFFFFF"/>
                </a:solidFill>
                <a:latin typeface="Helvetica CY"/>
                <a:ea typeface="Helvetica CY"/>
                <a:cs typeface="Helvetica CY"/>
              </a:rPr>
              <a:t>Причины, которые возможно устранить</a:t>
            </a:r>
            <a:endParaRPr lang="ru-RU" sz="2100" b="1" dirty="0">
              <a:solidFill>
                <a:srgbClr val="FFFFFF"/>
              </a:solidFill>
              <a:latin typeface="Helvetica CY"/>
              <a:ea typeface="Helvetica CY"/>
              <a:cs typeface="Helvetica C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691" y="3654051"/>
            <a:ext cx="3557408" cy="320394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Лечение:</a:t>
            </a:r>
            <a:r>
              <a:rPr lang="ru-RU" sz="1400" dirty="0"/>
              <a:t> </a:t>
            </a:r>
          </a:p>
          <a:p>
            <a:pPr algn="ctr"/>
            <a:r>
              <a:rPr lang="ru-RU" sz="1400" dirty="0"/>
              <a:t>вит В12 500-1000 гамм в день - 4 недели </a:t>
            </a:r>
          </a:p>
          <a:p>
            <a:pPr algn="ctr"/>
            <a:endParaRPr lang="ru-RU" sz="1400" dirty="0"/>
          </a:p>
          <a:p>
            <a:pPr algn="ctr"/>
            <a:r>
              <a:rPr lang="ru-RU" sz="1400" b="1" dirty="0"/>
              <a:t>Поддерживающая терапия: </a:t>
            </a:r>
          </a:p>
          <a:p>
            <a:pPr algn="ctr"/>
            <a:r>
              <a:rPr lang="ru-RU" sz="1400" dirty="0"/>
              <a:t>вит В12 в той же дозе 1 раз в неделю -  </a:t>
            </a:r>
          </a:p>
          <a:p>
            <a:pPr algn="ctr"/>
            <a:r>
              <a:rPr lang="ru-RU" sz="1400" dirty="0"/>
              <a:t> 2 месяца,</a:t>
            </a:r>
          </a:p>
          <a:p>
            <a:pPr algn="ctr"/>
            <a:r>
              <a:rPr lang="ru-RU" sz="1400" dirty="0"/>
              <a:t> затем вит В 12 1000 гамм   1 раз в месяц 6  месяцев.</a:t>
            </a:r>
          </a:p>
          <a:p>
            <a:endParaRPr lang="ru-RU" sz="1400" dirty="0"/>
          </a:p>
          <a:p>
            <a:r>
              <a:rPr lang="ru-RU" sz="1400" dirty="0"/>
              <a:t>При невозможности устранить причину </a:t>
            </a:r>
            <a:r>
              <a:rPr lang="ru-RU" sz="1400" b="1" dirty="0" err="1"/>
              <a:t>противорецидивные</a:t>
            </a:r>
            <a:r>
              <a:rPr lang="ru-RU" sz="1400" b="1" dirty="0"/>
              <a:t> курсы </a:t>
            </a:r>
            <a:r>
              <a:rPr lang="ru-RU" sz="1400" dirty="0"/>
              <a:t>лечения вит В 12 проводятся регулярно:</a:t>
            </a:r>
          </a:p>
          <a:p>
            <a:pPr marL="214313" indent="-214313">
              <a:buFontTx/>
              <a:buChar char="-"/>
            </a:pPr>
            <a:r>
              <a:rPr lang="ru-RU" sz="1400" dirty="0"/>
              <a:t>100-1000 гамм в/</a:t>
            </a:r>
            <a:r>
              <a:rPr lang="ru-RU" sz="1400" dirty="0" err="1"/>
              <a:t>мыш</a:t>
            </a:r>
            <a:r>
              <a:rPr lang="ru-RU" sz="1400" dirty="0"/>
              <a:t> каждые 3 </a:t>
            </a:r>
            <a:r>
              <a:rPr lang="ru-RU" sz="1400" dirty="0" err="1"/>
              <a:t>мес</a:t>
            </a:r>
            <a:endParaRPr lang="ru-RU" sz="1400" dirty="0"/>
          </a:p>
          <a:p>
            <a:pPr marL="214313" indent="-214313">
              <a:buFontTx/>
              <a:buChar char="-"/>
            </a:pPr>
            <a:r>
              <a:rPr lang="mr-IN" sz="1400" dirty="0"/>
              <a:t>500–2000 </a:t>
            </a:r>
            <a:r>
              <a:rPr lang="mr-IN" sz="1400" dirty="0" err="1"/>
              <a:t>мкг</a:t>
            </a:r>
            <a:r>
              <a:rPr lang="mr-IN" sz="1400" dirty="0"/>
              <a:t>/</a:t>
            </a:r>
            <a:r>
              <a:rPr lang="mr-IN" sz="1400" dirty="0" err="1"/>
              <a:t>день</a:t>
            </a:r>
            <a:r>
              <a:rPr lang="mr-IN" sz="1400" dirty="0"/>
              <a:t> </a:t>
            </a:r>
            <a:r>
              <a:rPr lang="ru-RU" sz="1400" dirty="0"/>
              <a:t>перорально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7902" y="3859984"/>
            <a:ext cx="3868433" cy="2439216"/>
          </a:xfrm>
          <a:prstGeom prst="rect">
            <a:avLst/>
          </a:prstGeom>
          <a:solidFill>
            <a:srgbClr val="C4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Лечение:</a:t>
            </a:r>
          </a:p>
          <a:p>
            <a:pPr algn="ctr"/>
            <a:r>
              <a:rPr lang="ru-RU" sz="1600" dirty="0"/>
              <a:t>вит В12 500-1000 гамм в день - 4 недели</a:t>
            </a:r>
          </a:p>
          <a:p>
            <a:pPr algn="ctr"/>
            <a:r>
              <a:rPr lang="ru-RU" sz="1600" dirty="0"/>
              <a:t> </a:t>
            </a:r>
          </a:p>
          <a:p>
            <a:pPr algn="ctr"/>
            <a:r>
              <a:rPr lang="ru-RU" sz="1600" b="1" dirty="0"/>
              <a:t>Поддерживающая терапия: </a:t>
            </a:r>
          </a:p>
          <a:p>
            <a:pPr algn="ctr"/>
            <a:r>
              <a:rPr lang="ru-RU" sz="1600" dirty="0"/>
              <a:t>вит В12 в той же дозе 1 раз в неделю -  </a:t>
            </a:r>
          </a:p>
          <a:p>
            <a:pPr algn="ctr"/>
            <a:r>
              <a:rPr lang="ru-RU" sz="1600" dirty="0"/>
              <a:t> 2 месяца,</a:t>
            </a:r>
          </a:p>
          <a:p>
            <a:pPr algn="ctr"/>
            <a:r>
              <a:rPr lang="ru-RU" sz="1600" dirty="0"/>
              <a:t> затем вит В 12 1000 гамм   1 раз в месяц 6  месяцев.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275766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Эффективность терапии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48258"/>
              </p:ext>
            </p:extLst>
          </p:nvPr>
        </p:nvGraphicFramePr>
        <p:xfrm>
          <a:off x="438411" y="1664671"/>
          <a:ext cx="7896096" cy="2916325"/>
        </p:xfrm>
        <a:graphic>
          <a:graphicData uri="http://schemas.openxmlformats.org/drawingml/2006/table">
            <a:tbl>
              <a:tblPr/>
              <a:tblGrid>
                <a:gridCol w="4597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9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36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+mn-lt"/>
                          <a:cs typeface="+mn-cs"/>
                        </a:rPr>
                        <a:t>Лабораторные данные </a:t>
                      </a:r>
                      <a:endParaRPr lang="ru-RU" sz="2000" dirty="0">
                        <a:effectLst/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+mn-lt"/>
                          <a:cs typeface="+mn-cs"/>
                        </a:rPr>
                        <a:t>Время наступления</a:t>
                      </a:r>
                    </a:p>
                  </a:txBody>
                  <a:tcPr marL="68580" marR="68580" marT="34290" marB="34290"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299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Ретикулоцитарный криз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2 - 14</a:t>
                      </a:r>
                      <a:r>
                        <a:rPr lang="ru-RU" sz="2000" baseline="0" dirty="0">
                          <a:effectLst/>
                          <a:latin typeface="+mn-lt"/>
                          <a:cs typeface="+mn-cs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день</a:t>
                      </a:r>
                    </a:p>
                  </a:txBody>
                  <a:tcPr marL="68580" marR="68580" marT="34290" marB="34290"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09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Рост гемоглобина и эритроцитов – 20–30 г/л в неделю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со </a:t>
                      </a:r>
                      <a:r>
                        <a:rPr lang="ru-RU" sz="2000" baseline="0" dirty="0">
                          <a:effectLst/>
                          <a:latin typeface="+mn-lt"/>
                          <a:cs typeface="+mn-cs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2  недели </a:t>
                      </a:r>
                    </a:p>
                  </a:txBody>
                  <a:tcPr marL="68580" marR="68580" marT="34290" marB="34290"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299"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+mn-lt"/>
                          <a:cs typeface="+mn-cs"/>
                        </a:rPr>
                        <a:t>Нормализация показателей крови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2000" dirty="0">
                          <a:effectLst/>
                          <a:latin typeface="+mn-lt"/>
                          <a:cs typeface="+mn-cs"/>
                        </a:rPr>
                        <a:t>4</a:t>
                      </a:r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 - </a:t>
                      </a:r>
                      <a:r>
                        <a:rPr lang="mr-IN" sz="2000" dirty="0">
                          <a:effectLst/>
                          <a:latin typeface="+mn-lt"/>
                          <a:cs typeface="+mn-cs"/>
                        </a:rPr>
                        <a:t>8 </a:t>
                      </a:r>
                      <a:r>
                        <a:rPr lang="mr-IN" sz="2000" dirty="0" err="1">
                          <a:effectLst/>
                          <a:latin typeface="+mn-lt"/>
                          <a:cs typeface="+mn-cs"/>
                        </a:rPr>
                        <a:t>недел</a:t>
                      </a:r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я</a:t>
                      </a:r>
                      <a:r>
                        <a:rPr lang="mr-IN" sz="2000" dirty="0">
                          <a:effectLst/>
                          <a:latin typeface="+mn-lt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549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Восстановление уровня витамина В12 </a:t>
                      </a:r>
                    </a:p>
                  </a:txBody>
                  <a:tcPr marL="68580" marR="68580" marT="34290" marB="34290"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/>
                          <a:latin typeface="+mn-lt"/>
                          <a:cs typeface="+mn-cs"/>
                        </a:rPr>
                        <a:t>3 месяца </a:t>
                      </a:r>
                    </a:p>
                  </a:txBody>
                  <a:tcPr marL="68580" marR="68580" marT="34290" marB="34290" anchor="ctr">
                    <a:lnL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8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23951" y="-885386"/>
            <a:ext cx="50461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>Таблица 19 ЛАБОРАТОРНАЯ ОЦЕНКА ЭФФЕКТА ТЕРАПИИ </a:t>
            </a:r>
          </a:p>
        </p:txBody>
      </p:sp>
    </p:spTree>
    <p:extLst>
      <p:ext uri="{BB962C8B-B14F-4D97-AF65-F5344CB8AC3E}">
        <p14:creationId xmlns:p14="http://schemas.microsoft.com/office/powerpoint/2010/main" val="2871545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177448"/>
            <a:ext cx="7886700" cy="511061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b="0" dirty="0">
                <a:latin typeface="+mn-lt"/>
              </a:rPr>
              <a:t>Состояния, предполагающие дефицит витамина В12 исследовать при </a:t>
            </a:r>
            <a:r>
              <a:rPr lang="ru-RU" b="0" dirty="0" err="1">
                <a:latin typeface="+mn-lt"/>
              </a:rPr>
              <a:t>первои</a:t>
            </a:r>
            <a:r>
              <a:rPr lang="ru-RU" b="0" dirty="0">
                <a:latin typeface="+mn-lt"/>
              </a:rPr>
              <a:t>̆ возможности</a:t>
            </a:r>
          </a:p>
          <a:p>
            <a:pPr marL="457200" indent="-457200">
              <a:buAutoNum type="arabicPeriod"/>
            </a:pPr>
            <a:r>
              <a:rPr lang="ru-RU" b="0" dirty="0">
                <a:latin typeface="+mn-lt"/>
              </a:rPr>
              <a:t>Пациенты от 50 до 65 лет:</a:t>
            </a:r>
          </a:p>
          <a:p>
            <a:pPr marL="0" indent="0">
              <a:buNone/>
            </a:pPr>
            <a:r>
              <a:rPr lang="ru-RU" b="0" i="1" dirty="0">
                <a:latin typeface="+mn-lt"/>
              </a:rPr>
              <a:t> - </a:t>
            </a:r>
            <a:r>
              <a:rPr lang="ru-RU" b="0" dirty="0">
                <a:latin typeface="+mn-lt"/>
              </a:rPr>
              <a:t>первичное исследование в 50 лет                                                                                              – уровень витамина В12 &gt; 400 </a:t>
            </a:r>
            <a:r>
              <a:rPr lang="ru-RU" b="0" dirty="0" err="1">
                <a:latin typeface="+mn-lt"/>
              </a:rPr>
              <a:t>пг</a:t>
            </a:r>
            <a:r>
              <a:rPr lang="ru-RU" b="0" dirty="0">
                <a:latin typeface="+mn-lt"/>
              </a:rPr>
              <a:t>/мл – </a:t>
            </a:r>
            <a:r>
              <a:rPr lang="ru-RU" b="0" i="1" dirty="0">
                <a:latin typeface="+mn-lt"/>
              </a:rPr>
              <a:t>исследование каждые 5 лет                                                                                           </a:t>
            </a:r>
            <a:r>
              <a:rPr lang="ru-RU" b="0" dirty="0">
                <a:latin typeface="+mn-lt"/>
              </a:rPr>
              <a:t>– уровень витамина В12 – 200 – 400 </a:t>
            </a:r>
            <a:r>
              <a:rPr lang="ru-RU" b="0" dirty="0" err="1">
                <a:latin typeface="+mn-lt"/>
              </a:rPr>
              <a:t>пг</a:t>
            </a:r>
            <a:r>
              <a:rPr lang="ru-RU" b="0" dirty="0">
                <a:latin typeface="+mn-lt"/>
              </a:rPr>
              <a:t>/мл – </a:t>
            </a:r>
            <a:r>
              <a:rPr lang="ru-RU" b="0" i="1" dirty="0">
                <a:latin typeface="+mn-lt"/>
              </a:rPr>
              <a:t>исследовать ММК и ГЦ                                                                                               </a:t>
            </a:r>
            <a:r>
              <a:rPr lang="ru-RU" b="0" dirty="0">
                <a:latin typeface="+mn-lt"/>
              </a:rPr>
              <a:t>– уровень витамина В12 200 </a:t>
            </a:r>
            <a:r>
              <a:rPr lang="ru-RU" b="0" dirty="0" err="1">
                <a:latin typeface="+mn-lt"/>
              </a:rPr>
              <a:t>пг</a:t>
            </a:r>
            <a:r>
              <a:rPr lang="ru-RU" b="0" dirty="0">
                <a:latin typeface="+mn-lt"/>
              </a:rPr>
              <a:t>/мл – </a:t>
            </a:r>
            <a:r>
              <a:rPr lang="ru-RU" b="0" i="1" dirty="0">
                <a:latin typeface="+mn-lt"/>
              </a:rPr>
              <a:t>лечить</a:t>
            </a:r>
          </a:p>
          <a:p>
            <a:pPr marL="0" indent="0">
              <a:buNone/>
            </a:pPr>
            <a:r>
              <a:rPr lang="ru-RU" b="0" i="1" dirty="0">
                <a:latin typeface="+mn-lt"/>
              </a:rPr>
              <a:t>3. </a:t>
            </a:r>
            <a:r>
              <a:rPr lang="ru-RU" b="0" dirty="0">
                <a:latin typeface="+mn-lt"/>
              </a:rPr>
              <a:t>Пациенты старше 65 лет – </a:t>
            </a:r>
            <a:r>
              <a:rPr lang="ru-RU" b="0" i="1" dirty="0" err="1">
                <a:latin typeface="+mn-lt"/>
              </a:rPr>
              <a:t>ежегодныи</a:t>
            </a:r>
            <a:r>
              <a:rPr lang="ru-RU" b="0" i="1" dirty="0">
                <a:latin typeface="+mn-lt"/>
              </a:rPr>
              <a:t>̆ скрининг </a:t>
            </a:r>
            <a:endParaRPr lang="ru-RU" b="0" dirty="0">
              <a:latin typeface="+mn-lt"/>
            </a:endParaRPr>
          </a:p>
          <a:p>
            <a:pPr marL="0" indent="0">
              <a:buNone/>
            </a:pPr>
            <a:r>
              <a:rPr lang="ru-RU" b="0" dirty="0">
                <a:latin typeface="+mn-lt"/>
              </a:rPr>
              <a:t>4. Все пациенты психиатрических больниц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12942" y="0"/>
            <a:ext cx="9532306" cy="11774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Скрининг дефицита витамина В12</a:t>
            </a:r>
          </a:p>
        </p:txBody>
      </p:sp>
    </p:spTree>
    <p:extLst>
      <p:ext uri="{BB962C8B-B14F-4D97-AF65-F5344CB8AC3E}">
        <p14:creationId xmlns:p14="http://schemas.microsoft.com/office/powerpoint/2010/main" val="14640070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9D0F1-D85A-2F4B-A499-61451DD5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740"/>
            <a:ext cx="9144000" cy="9018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Фолиеводефицитная анемия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1AF65A-6BEA-C94C-A9CD-B1D5AB2D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2604"/>
            <a:ext cx="8289882" cy="5474656"/>
          </a:xfrm>
        </p:spPr>
        <p:txBody>
          <a:bodyPr>
            <a:normAutofit fontScale="92500"/>
          </a:bodyPr>
          <a:lstStyle/>
          <a:p>
            <a:pPr algn="just"/>
            <a:r>
              <a:rPr lang="ru-RU" b="0" dirty="0">
                <a:latin typeface="+mn-lt"/>
              </a:rPr>
              <a:t>Встречается чаще у молодых</a:t>
            </a:r>
          </a:p>
          <a:p>
            <a:pPr algn="just"/>
            <a:r>
              <a:rPr lang="ru-RU" b="0" dirty="0">
                <a:latin typeface="+mn-lt"/>
              </a:rPr>
              <a:t>Причины:</a:t>
            </a:r>
          </a:p>
          <a:p>
            <a:pPr marL="0" indent="0" algn="just">
              <a:buNone/>
            </a:pPr>
            <a:r>
              <a:rPr lang="ru-RU" b="0" dirty="0">
                <a:latin typeface="+mn-lt"/>
              </a:rPr>
              <a:t> - недостаточное употребление в пищу продуктов растительного происхождения (основного источника </a:t>
            </a:r>
            <a:r>
              <a:rPr lang="ru-RU" b="0" dirty="0" err="1">
                <a:latin typeface="+mn-lt"/>
              </a:rPr>
              <a:t>фолатов</a:t>
            </a:r>
            <a:r>
              <a:rPr lang="ru-RU" b="0" dirty="0">
                <a:latin typeface="+mn-lt"/>
              </a:rPr>
              <a:t>) </a:t>
            </a:r>
          </a:p>
          <a:p>
            <a:pPr marL="0" indent="0" algn="just">
              <a:buNone/>
            </a:pPr>
            <a:r>
              <a:rPr lang="ru-RU" b="0" dirty="0">
                <a:latin typeface="+mn-lt"/>
              </a:rPr>
              <a:t> - нарушение всасывания  при энтеритах, резекции тонкой кишки</a:t>
            </a:r>
          </a:p>
          <a:p>
            <a:pPr marL="0" indent="0" algn="just">
              <a:buNone/>
            </a:pPr>
            <a:r>
              <a:rPr lang="ru-RU" b="0" dirty="0">
                <a:latin typeface="+mn-lt"/>
              </a:rPr>
              <a:t> - прием противосудорожных препаратов  </a:t>
            </a:r>
          </a:p>
          <a:p>
            <a:pPr marL="0" indent="0" algn="just">
              <a:buNone/>
            </a:pPr>
            <a:r>
              <a:rPr lang="ru-RU" b="0" dirty="0">
                <a:latin typeface="+mn-lt"/>
              </a:rPr>
              <a:t> - злоупотребление алкоголем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dirty="0">
                <a:latin typeface="+mn-lt"/>
              </a:rPr>
              <a:t>Критерии дефицита фолиевой кислоты: концентрация фолиевой кислоты в эритроцитах 102,6 </a:t>
            </a:r>
            <a:r>
              <a:rPr lang="ru-RU" b="0" dirty="0" err="1">
                <a:latin typeface="+mn-lt"/>
              </a:rPr>
              <a:t>нг</a:t>
            </a:r>
            <a:r>
              <a:rPr lang="ru-RU" b="0" dirty="0">
                <a:latin typeface="+mn-lt"/>
              </a:rPr>
              <a:t>/мл либо концентрация фолиевой кислоты в сыворотке крови 2,6 </a:t>
            </a:r>
            <a:r>
              <a:rPr lang="ru-RU" b="0" dirty="0" err="1">
                <a:latin typeface="+mn-lt"/>
              </a:rPr>
              <a:t>нг</a:t>
            </a:r>
            <a:r>
              <a:rPr lang="ru-RU" b="0" dirty="0">
                <a:latin typeface="+mn-lt"/>
              </a:rPr>
              <a:t>/мл.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dirty="0">
                <a:latin typeface="+mn-lt"/>
              </a:rPr>
              <a:t>При </a:t>
            </a:r>
            <a:r>
              <a:rPr lang="ru-RU" b="0" dirty="0" err="1">
                <a:latin typeface="+mn-lt"/>
              </a:rPr>
              <a:t>фолиеводефицитной</a:t>
            </a:r>
            <a:r>
              <a:rPr lang="ru-RU" b="0" dirty="0">
                <a:latin typeface="+mn-lt"/>
              </a:rPr>
              <a:t> анемии поражение нервной системы не встречается, что служит важным дифференциально-диагностическим  признаком</a:t>
            </a:r>
          </a:p>
        </p:txBody>
      </p:sp>
    </p:spTree>
    <p:extLst>
      <p:ext uri="{BB962C8B-B14F-4D97-AF65-F5344CB8AC3E}">
        <p14:creationId xmlns:p14="http://schemas.microsoft.com/office/powerpoint/2010/main" val="28538473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4B233-54E7-D545-A36B-E8B02C4A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18" y="155793"/>
            <a:ext cx="6858000" cy="10341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+mn-lt"/>
              </a:rPr>
              <a:t>Диагностика и 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C2C50-B2BA-CB42-90E3-74D92C3B7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70" y="1189973"/>
            <a:ext cx="4556342" cy="5512234"/>
          </a:xfrm>
        </p:spPr>
        <p:txBody>
          <a:bodyPr>
            <a:normAutofit/>
          </a:bodyPr>
          <a:lstStyle/>
          <a:p>
            <a:pPr algn="just"/>
            <a:r>
              <a:rPr lang="ru-RU" sz="1800" b="0" dirty="0" err="1">
                <a:latin typeface="+mn-lt"/>
              </a:rPr>
              <a:t>макроцитоз</a:t>
            </a:r>
            <a:endParaRPr lang="ru-RU" sz="1800" b="0" dirty="0">
              <a:latin typeface="+mn-lt"/>
            </a:endParaRPr>
          </a:p>
          <a:p>
            <a:pPr algn="just"/>
            <a:r>
              <a:rPr lang="ru-RU" sz="1800" b="0" dirty="0">
                <a:latin typeface="+mn-lt"/>
              </a:rPr>
              <a:t>наличие телец </a:t>
            </a:r>
            <a:r>
              <a:rPr lang="ru-RU" sz="1800" b="0" dirty="0" err="1">
                <a:latin typeface="+mn-lt"/>
              </a:rPr>
              <a:t>Жолли</a:t>
            </a:r>
            <a:r>
              <a:rPr lang="ru-RU" sz="1800" b="0" dirty="0">
                <a:latin typeface="+mn-lt"/>
              </a:rPr>
              <a:t> и колец </a:t>
            </a:r>
            <a:r>
              <a:rPr lang="ru-RU" sz="1800" b="0" dirty="0" err="1">
                <a:latin typeface="+mn-lt"/>
              </a:rPr>
              <a:t>Кебота</a:t>
            </a:r>
            <a:endParaRPr lang="ru-RU" sz="1800" b="0" dirty="0">
              <a:latin typeface="+mn-lt"/>
            </a:endParaRPr>
          </a:p>
          <a:p>
            <a:pPr algn="just"/>
            <a:r>
              <a:rPr lang="ru-RU" sz="1800" b="0" dirty="0">
                <a:latin typeface="+mn-lt"/>
              </a:rPr>
              <a:t>в </a:t>
            </a:r>
            <a:r>
              <a:rPr lang="ru-RU" sz="1800" b="0" dirty="0" err="1">
                <a:latin typeface="+mn-lt"/>
              </a:rPr>
              <a:t>миелограмме</a:t>
            </a:r>
            <a:r>
              <a:rPr lang="ru-RU" sz="1800" b="0" dirty="0">
                <a:latin typeface="+mn-lt"/>
              </a:rPr>
              <a:t> - </a:t>
            </a:r>
            <a:r>
              <a:rPr lang="ru-RU" sz="1800" b="0" dirty="0" err="1">
                <a:latin typeface="+mn-lt"/>
              </a:rPr>
              <a:t>мегалобластический</a:t>
            </a:r>
            <a:r>
              <a:rPr lang="ru-RU" sz="1800" b="0" dirty="0">
                <a:latin typeface="+mn-lt"/>
              </a:rPr>
              <a:t> тип кроветворения</a:t>
            </a:r>
          </a:p>
          <a:p>
            <a:pPr algn="just"/>
            <a:r>
              <a:rPr lang="ru-RU" sz="1800" b="0" dirty="0">
                <a:latin typeface="+mn-lt"/>
              </a:rPr>
              <a:t>определение фолиевой кислоты в сыворотке крови (в норме 3-17 </a:t>
            </a:r>
            <a:r>
              <a:rPr lang="ru-RU" sz="1800" b="0" dirty="0" err="1">
                <a:latin typeface="+mn-lt"/>
              </a:rPr>
              <a:t>нг</a:t>
            </a:r>
            <a:r>
              <a:rPr lang="ru-RU" sz="1800" b="0" dirty="0">
                <a:latin typeface="+mn-lt"/>
              </a:rPr>
              <a:t>/мл)</a:t>
            </a:r>
          </a:p>
          <a:p>
            <a:pPr algn="just"/>
            <a:r>
              <a:rPr lang="ru-RU" sz="1800" b="0" dirty="0">
                <a:latin typeface="+mn-lt"/>
              </a:rPr>
              <a:t>лечение: фолиевая кислота в дозе 5-15 мг в сутки под контролем лабораторных показателей (</a:t>
            </a:r>
            <a:r>
              <a:rPr lang="ru-RU" sz="1800" b="0" dirty="0" err="1">
                <a:latin typeface="+mn-lt"/>
              </a:rPr>
              <a:t>ретикулоцитарный</a:t>
            </a:r>
            <a:r>
              <a:rPr lang="ru-RU" sz="1800" b="0" dirty="0">
                <a:latin typeface="+mn-lt"/>
              </a:rPr>
              <a:t> криз, уровень гемоглобина)</a:t>
            </a:r>
          </a:p>
          <a:p>
            <a:pPr algn="just"/>
            <a:r>
              <a:rPr lang="ru-RU" sz="1800" b="0" dirty="0">
                <a:latin typeface="+mn-lt"/>
              </a:rPr>
              <a:t>категорически запрещено начинать терапию с фолиевой кислоты, если точно не установлено, что </a:t>
            </a:r>
            <a:r>
              <a:rPr lang="ru-RU" sz="1800" b="0" dirty="0" err="1">
                <a:latin typeface="+mn-lt"/>
              </a:rPr>
              <a:t>макроцитарная</a:t>
            </a:r>
            <a:r>
              <a:rPr lang="ru-RU" sz="1800" b="0" dirty="0">
                <a:latin typeface="+mn-lt"/>
              </a:rPr>
              <a:t> анемия – фолиеводефицитная, так как это может привести к появлению или усилению симптомов поражения нервной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7B751-9EC0-7044-B980-6ACEC95DF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6" t="34043" b="12072"/>
          <a:stretch/>
        </p:blipFill>
        <p:spPr>
          <a:xfrm>
            <a:off x="4916468" y="2348792"/>
            <a:ext cx="3350302" cy="18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70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5A90FAD-8EDA-E643-89B4-0ED3F8A0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</a:rPr>
              <a:t>Особенности анемии в пожилом возрасте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0365B7-7B2B-2041-9053-73868A2FAFCD}"/>
              </a:ext>
            </a:extLst>
          </p:cNvPr>
          <p:cNvSpPr/>
          <p:nvPr/>
        </p:nvSpPr>
        <p:spPr>
          <a:xfrm>
            <a:off x="425884" y="1490597"/>
            <a:ext cx="3432131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Распространенность 8-40%,    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у госпитализированных до 80%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DC3EED-0040-2C4F-8215-AC957BA6AB52}"/>
              </a:ext>
            </a:extLst>
          </p:cNvPr>
          <p:cNvSpPr/>
          <p:nvPr/>
        </p:nvSpPr>
        <p:spPr>
          <a:xfrm>
            <a:off x="425885" y="2722307"/>
            <a:ext cx="3432130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Стертость и </a:t>
            </a:r>
            <a:r>
              <a:rPr lang="ru-RU" dirty="0" err="1">
                <a:solidFill>
                  <a:schemeClr val="tx1"/>
                </a:solidFill>
              </a:rPr>
              <a:t>маскированность</a:t>
            </a:r>
            <a:r>
              <a:rPr lang="ru-RU" dirty="0">
                <a:solidFill>
                  <a:schemeClr val="tx1"/>
                </a:solidFill>
              </a:rPr>
              <a:t> клинической картины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A55ECA-039A-D242-AC61-814942213CC4}"/>
              </a:ext>
            </a:extLst>
          </p:cNvPr>
          <p:cNvSpPr/>
          <p:nvPr/>
        </p:nvSpPr>
        <p:spPr>
          <a:xfrm>
            <a:off x="425884" y="3954017"/>
            <a:ext cx="3432130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Плохая переносимость гипоксии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10883A-511C-BF45-A100-295EE5927E37}"/>
              </a:ext>
            </a:extLst>
          </p:cNvPr>
          <p:cNvSpPr/>
          <p:nvPr/>
        </p:nvSpPr>
        <p:spPr>
          <a:xfrm>
            <a:off x="5285986" y="5220117"/>
            <a:ext cx="3594965" cy="1348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Лечение анемии – улучшение качества жизни и сохранение функциональной автономности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6166AC-A0D8-5D46-98F5-C8042F037662}"/>
              </a:ext>
            </a:extLst>
          </p:cNvPr>
          <p:cNvSpPr/>
          <p:nvPr/>
        </p:nvSpPr>
        <p:spPr>
          <a:xfrm>
            <a:off x="5285987" y="3954017"/>
            <a:ext cx="3594966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Необходимость терапии даже при легкой анемии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6807F7-103C-F24D-81FB-938FA0912011}"/>
              </a:ext>
            </a:extLst>
          </p:cNvPr>
          <p:cNvSpPr/>
          <p:nvPr/>
        </p:nvSpPr>
        <p:spPr>
          <a:xfrm>
            <a:off x="5285987" y="2715996"/>
            <a:ext cx="3594966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 наличии неспецифических клинических симптомов – определение гемоглобина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2E27B7-AF7A-9E4C-9C39-B440121244AC}"/>
              </a:ext>
            </a:extLst>
          </p:cNvPr>
          <p:cNvSpPr/>
          <p:nvPr/>
        </p:nvSpPr>
        <p:spPr>
          <a:xfrm>
            <a:off x="5285987" y="1490596"/>
            <a:ext cx="3594966" cy="11148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Скрининг анемии у всех пожилых людей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993E4-C5A2-EA41-BE76-35A061512E8A}"/>
              </a:ext>
            </a:extLst>
          </p:cNvPr>
          <p:cNvSpPr/>
          <p:nvPr/>
        </p:nvSpPr>
        <p:spPr>
          <a:xfrm>
            <a:off x="425884" y="5202922"/>
            <a:ext cx="3432131" cy="13653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Анемия ассоциирована с более высокой частотой и более тяжелым течение многих соматических заболеваний и гериатрических синдромов</a:t>
            </a:r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2A3DE93F-E06A-E743-AD3E-2EB85B049A7B}"/>
              </a:ext>
            </a:extLst>
          </p:cNvPr>
          <p:cNvSpPr/>
          <p:nvPr/>
        </p:nvSpPr>
        <p:spPr>
          <a:xfrm>
            <a:off x="4051300" y="1813054"/>
            <a:ext cx="1079500" cy="469900"/>
          </a:xfrm>
          <a:prstGeom prst="rightArrow">
            <a:avLst/>
          </a:prstGeom>
          <a:solidFill>
            <a:srgbClr val="953E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521C0BD9-D4AB-7E43-AC64-207DA3395868}"/>
              </a:ext>
            </a:extLst>
          </p:cNvPr>
          <p:cNvSpPr/>
          <p:nvPr/>
        </p:nvSpPr>
        <p:spPr>
          <a:xfrm>
            <a:off x="4051300" y="3006366"/>
            <a:ext cx="1079500" cy="469900"/>
          </a:xfrm>
          <a:prstGeom prst="rightArrow">
            <a:avLst/>
          </a:prstGeom>
          <a:solidFill>
            <a:srgbClr val="953E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CFBAEFC7-252F-0449-BEA4-E18EDE65E623}"/>
              </a:ext>
            </a:extLst>
          </p:cNvPr>
          <p:cNvSpPr/>
          <p:nvPr/>
        </p:nvSpPr>
        <p:spPr>
          <a:xfrm>
            <a:off x="4051300" y="4279488"/>
            <a:ext cx="1079500" cy="469900"/>
          </a:xfrm>
          <a:prstGeom prst="rightArrow">
            <a:avLst/>
          </a:prstGeom>
          <a:solidFill>
            <a:srgbClr val="953E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extLst>
              <a:ext uri="{FF2B5EF4-FFF2-40B4-BE49-F238E27FC236}">
                <a16:creationId xmlns:a16="http://schemas.microsoft.com/office/drawing/2014/main" id="{F593F3B3-4D84-7A45-87BF-9CD0D8613324}"/>
              </a:ext>
            </a:extLst>
          </p:cNvPr>
          <p:cNvSpPr/>
          <p:nvPr/>
        </p:nvSpPr>
        <p:spPr>
          <a:xfrm>
            <a:off x="4032250" y="5659224"/>
            <a:ext cx="1079500" cy="469900"/>
          </a:xfrm>
          <a:prstGeom prst="rightArrow">
            <a:avLst/>
          </a:prstGeom>
          <a:solidFill>
            <a:srgbClr val="953E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22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98" y="212202"/>
            <a:ext cx="7772400" cy="960120"/>
          </a:xfrm>
        </p:spPr>
        <p:txBody>
          <a:bodyPr>
            <a:no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latin typeface="+mn-lt"/>
                <a:cs typeface="Impact"/>
              </a:rPr>
              <a:t>Феррум</a:t>
            </a:r>
            <a:r>
              <a:rPr lang="ru-RU" b="1" dirty="0">
                <a:solidFill>
                  <a:srgbClr val="C00000"/>
                </a:solidFill>
                <a:latin typeface="+mn-lt"/>
                <a:cs typeface="Impact"/>
              </a:rPr>
              <a:t> Лек® – препарат выбора для терапии железодефицитных состояний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47CF9-5B10-D24F-A8D7-45A9778164F7}" type="slidenum">
              <a:rPr kumimoji="0" lang="uk-UA" sz="7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uk-UA" sz="7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9031" y="2343642"/>
            <a:ext cx="4443667" cy="2547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ts val="1200"/>
              </a:spcBef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Доказанное повышение уровня гемоглобина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Более быстрое заполнение депо по сравнению с солевыми препаратами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Лучшая переносимость по сравнению с солевыми препаратами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Приятный шоколадный вкус. Таблетки можно разжевывать или глотать целиком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Феррум Лек можно принимать во время или сразу после еды. Суточная доза препарата может быть принята в один прием или разделена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857" y="6201308"/>
            <a:ext cx="3482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Адаптировано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Ortiz R et al. The J of Maternal-Fetal and Neonatal Medicine, 2011.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Адаптировано из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Tobilli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Arzneimittel-Forschung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dobe Arabic" pitchFamily="18" charset="-78"/>
              </a:rPr>
              <a:t> (Drug Research) 2007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Инструкция к лекарственному препарату Феррум Лек</a:t>
            </a: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6861" y="4647400"/>
            <a:ext cx="2294050" cy="15641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49902" y="602465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РУ: П N012698/01,  П N012698/02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31" y="1658679"/>
            <a:ext cx="444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Феррум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Лек</a:t>
            </a:r>
            <a:r>
              <a:rPr kumimoji="0" lang="ru-RU" sz="1400" b="1" i="0" u="none" strike="noStrike" kern="1200" cap="none" spc="0" normalizeH="0" baseline="3000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(железа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гидроксид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полимальтозат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перорального применения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24323" y="2414174"/>
            <a:ext cx="4443667" cy="2547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ts val="1200"/>
              </a:spcBef>
              <a:buSzPct val="120000"/>
              <a:buFont typeface="Arial" pitchFamily="34" charset="0"/>
              <a:buChar char="•"/>
              <a:tabLst>
                <a:tab pos="3998913" algn="r"/>
                <a:tab pos="8229600" algn="r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Высокая эффективность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7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удобный способ введения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Возможность назначения препарата беременным женщинам*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II-III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триместр) и детям (с 4 месяцев)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 typeface="Wingdings" pitchFamily="2" charset="2"/>
              <a:buChar char="Ø"/>
              <a:tabLst>
                <a:tab pos="3998913" algn="r"/>
                <a:tab pos="8229600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Финансовая доступность</a:t>
            </a:r>
            <a:r>
              <a:rPr kumimoji="0" lang="ru-RU" sz="1200" b="1" i="0" u="none" strike="noStrike" kern="1200" cap="none" spc="0" normalizeH="0" baseline="30000" noProof="0" dirty="0">
                <a:ln>
                  <a:noFill/>
                </a:ln>
                <a:solidFill>
                  <a:srgbClr val="57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4323" y="1658679"/>
            <a:ext cx="444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Феррум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Лек</a:t>
            </a:r>
            <a:r>
              <a:rPr kumimoji="0" lang="ru-RU" sz="1400" b="1" i="0" u="none" strike="noStrike" kern="1200" cap="none" spc="0" normalizeH="0" baseline="3000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®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(железа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III)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D1F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гидроксид декстран)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 введения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0398" y="5857726"/>
            <a:ext cx="8515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N014059/01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2" descr="http://www.rigla.ru/upload/storage/goods/19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3406" y="4610506"/>
            <a:ext cx="1387072" cy="1255167"/>
          </a:xfrm>
          <a:prstGeom prst="rect">
            <a:avLst/>
          </a:prstGeom>
          <a:noFill/>
        </p:spPr>
      </p:pic>
      <p:pic>
        <p:nvPicPr>
          <p:cNvPr id="15" name="Picture 4" descr="C:\Users\lukinan1\Desktop\445456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16182" r="9869" b="15038"/>
          <a:stretch/>
        </p:blipFill>
        <p:spPr bwMode="auto">
          <a:xfrm>
            <a:off x="4845366" y="4758117"/>
            <a:ext cx="1909676" cy="9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/>
          <p:cNvSpPr/>
          <p:nvPr/>
        </p:nvSpPr>
        <p:spPr>
          <a:xfrm>
            <a:off x="4624322" y="6073170"/>
            <a:ext cx="4519677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Во II и III триместрах беременности применяют, если предполагаемая польза для матери превышает потенциальный риск для плода.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В. Б. Петрова, и др. Парентеральное введение лекарственных веществ. Внутривенная капельная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инфузия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Учебно-методическое пособие, С.-П.,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Инструкция по медицинскому применению препарата Феррум Лек</a:t>
            </a:r>
            <a:r>
              <a:rPr kumimoji="0" lang="ru-RU" sz="7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®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В пересчете на 100 мг элементарного железа по данным IMS,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prices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 данным за 2017г од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15471" r="36995" b="16286"/>
          <a:stretch/>
        </p:blipFill>
        <p:spPr>
          <a:xfrm>
            <a:off x="3260744" y="4625058"/>
            <a:ext cx="691324" cy="12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9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e8SLh_Ts2hmOtPRkPRO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vartis Presentation Standard Carmine Beaker">
  <a:themeElements>
    <a:clrScheme name="Novartis 2016">
      <a:dk1>
        <a:srgbClr val="000000"/>
      </a:dk1>
      <a:lt1>
        <a:srgbClr val="FFFFFF"/>
      </a:lt1>
      <a:dk2>
        <a:srgbClr val="404040"/>
      </a:dk2>
      <a:lt2>
        <a:srgbClr val="CCCCCC"/>
      </a:lt2>
      <a:accent1>
        <a:srgbClr val="0460A9"/>
      </a:accent1>
      <a:accent2>
        <a:srgbClr val="E74A21"/>
      </a:accent2>
      <a:accent3>
        <a:srgbClr val="EC9A1E"/>
      </a:accent3>
      <a:accent4>
        <a:srgbClr val="8D1F1B"/>
      </a:accent4>
      <a:accent5>
        <a:srgbClr val="7F7F7F"/>
      </a:accent5>
      <a:accent6>
        <a:srgbClr val="404040"/>
      </a:accent6>
      <a:hlink>
        <a:srgbClr val="0460A9"/>
      </a:hlink>
      <a:folHlink>
        <a:srgbClr val="0460A9"/>
      </a:folHlink>
    </a:clrScheme>
    <a:fontScheme name="Novartis 201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vartisOncology Presentation Standard Carmine Chromosome Philadelphia_Lean_ 5Aug2016" id="{6B67A56E-598A-9B4B-8C1E-A941FF61004E}" vid="{EB5CADF3-DED1-9541-A6EE-2C2704DCAED4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8596</Words>
  <Application>Microsoft Macintosh PowerPoint</Application>
  <PresentationFormat>Экран (4:3)</PresentationFormat>
  <Paragraphs>1283</Paragraphs>
  <Slides>99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19" baseType="lpstr">
      <vt:lpstr>Arial</vt:lpstr>
      <vt:lpstr>Arial</vt:lpstr>
      <vt:lpstr>Arial Black</vt:lpstr>
      <vt:lpstr>Calibri</vt:lpstr>
      <vt:lpstr>Cambria</vt:lpstr>
      <vt:lpstr>Cochin</vt:lpstr>
      <vt:lpstr>Franklin Gothic Medium</vt:lpstr>
      <vt:lpstr>Futura</vt:lpstr>
      <vt:lpstr>Helvetica CY</vt:lpstr>
      <vt:lpstr>Impact</vt:lpstr>
      <vt:lpstr>inherit</vt:lpstr>
      <vt:lpstr>NexusSerif</vt:lpstr>
      <vt:lpstr>Segoe UI</vt:lpstr>
      <vt:lpstr>Tahoma</vt:lpstr>
      <vt:lpstr>Times New Roman</vt:lpstr>
      <vt:lpstr>Wingdings</vt:lpstr>
      <vt:lpstr>Wingdings 2</vt:lpstr>
      <vt:lpstr>1_Тема Office</vt:lpstr>
      <vt:lpstr>Novartis Presentation Standard Carmine Beaker</vt:lpstr>
      <vt:lpstr>think-cell Slide</vt:lpstr>
      <vt:lpstr>Анемия у лиц пожилого и старческого возраста: дифференциальный диагноз,                                                                                                       тактика ведения и прогноз </vt:lpstr>
      <vt:lpstr>Снижение гемоглобина в пожилом возрасте: норма или патология?</vt:lpstr>
      <vt:lpstr>Распространенность анемии в разных странах мира (ВОЗ)</vt:lpstr>
      <vt:lpstr>Распространенность анемии (ВОЗ)</vt:lpstr>
      <vt:lpstr>Распространенность анемии у пожилых</vt:lpstr>
      <vt:lpstr>Распространенность анемии у пожилых в зависимости от наблюдения </vt:lpstr>
      <vt:lpstr>Автономность пожилого пациента</vt:lpstr>
      <vt:lpstr>Влияние анемии на автономность пожилого пациента</vt:lpstr>
      <vt:lpstr>Анемия и старческая астения</vt:lpstr>
      <vt:lpstr>Анемия – значимый фактор при старческой астении</vt:lpstr>
      <vt:lpstr>Влияние анемии на мобильность у пожилых людей</vt:lpstr>
      <vt:lpstr>Анемия и саркопения</vt:lpstr>
      <vt:lpstr>Анемия и падения</vt:lpstr>
      <vt:lpstr>Анемия – фактор риска переломов</vt:lpstr>
      <vt:lpstr>Анемия – фактор риска переломов</vt:lpstr>
      <vt:lpstr>Анемия и дефицит витамина Д</vt:lpstr>
      <vt:lpstr>Гериатрический статус у пациентов в зависимости от наличия анемии</vt:lpstr>
      <vt:lpstr>Гериатрический статус у пациентов в зависимости от наличия анемии</vt:lpstr>
      <vt:lpstr>Влияние анемии на смертность у пожилых</vt:lpstr>
      <vt:lpstr>Риск смерти у пожилых пациентов в зависимости от тяжести анемии и наличия коморбидных состояний</vt:lpstr>
      <vt:lpstr>Влияние анемии на исходы сердечно-сосудистых заболеваний</vt:lpstr>
      <vt:lpstr>Типы инфаркта миокарда</vt:lpstr>
      <vt:lpstr>Типы инфаркта миокарда</vt:lpstr>
      <vt:lpstr>Патогенетические механизмы инфаркта  миокарда 1 и 2 типов</vt:lpstr>
      <vt:lpstr>Анемия – независимый фактор риска инфаркта миокарда и сердечно-сосудистых осложнений </vt:lpstr>
      <vt:lpstr>Анемия и ОКС</vt:lpstr>
      <vt:lpstr>Анемия и ОКС</vt:lpstr>
      <vt:lpstr>Важнейшие предикторы смерти или повторной госпитализации у больных с сердечно-сосудистыми заболеваниями</vt:lpstr>
      <vt:lpstr>ТРИГГЕРЫ У «СОСУДИСТЫХ» БОЛЬНЫХ С АНЕМИЕЙ </vt:lpstr>
      <vt:lpstr>Презентация PowerPoint</vt:lpstr>
      <vt:lpstr>Презентация PowerPoint</vt:lpstr>
      <vt:lpstr>Анемия – предиктор летальности пациентов с ХСН</vt:lpstr>
      <vt:lpstr>Прогностическое значение коморбидных состояний при ХСН на смертность от любых причин</vt:lpstr>
      <vt:lpstr>Кардиоренальный анемический синдром</vt:lpstr>
      <vt:lpstr>Анемия и артериальная гипертензия</vt:lpstr>
      <vt:lpstr>Анемия – фактор риска при ФП</vt:lpstr>
      <vt:lpstr>Анемия – предиктор летального исхода у пациентов с ФП</vt:lpstr>
      <vt:lpstr>Анемия и инсульт</vt:lpstr>
      <vt:lpstr>Риск геморрагического инсульта</vt:lpstr>
      <vt:lpstr>Анемия увеличивает смертность у пациентов с  инсультами</vt:lpstr>
      <vt:lpstr>Анемия и когнитивные нарушения </vt:lpstr>
      <vt:lpstr>Прогностическое значение анемии при ХОБЛ</vt:lpstr>
      <vt:lpstr>Прогностическое значение анемии при  злокачественных новообразованиях</vt:lpstr>
      <vt:lpstr>Влияние анемии на смертность при злокачественных новообразованиях</vt:lpstr>
      <vt:lpstr>Влияние анемии на развитие, прогрессирование заболеваний и исходы  </vt:lpstr>
      <vt:lpstr>Симптомы анемии или …</vt:lpstr>
      <vt:lpstr>Презентация PowerPoint</vt:lpstr>
      <vt:lpstr>Классификация по степени тяжести  (уровень гемоглобина)</vt:lpstr>
      <vt:lpstr>Показатели общего анализа крови</vt:lpstr>
      <vt:lpstr>Презентация PowerPoint</vt:lpstr>
      <vt:lpstr>Соотношение между ЖД и ЖДА</vt:lpstr>
      <vt:lpstr>ЖДА – манифестная стадия дефицита железа</vt:lpstr>
      <vt:lpstr>Клиника ЖДА</vt:lpstr>
      <vt:lpstr>Диагностика ЖДА: показатели обмена железа</vt:lpstr>
      <vt:lpstr>sTfR - показатель в оценке содержания железа и активности эритропоэза </vt:lpstr>
      <vt:lpstr>Критерии железодефицита</vt:lpstr>
      <vt:lpstr>Презентация PowerPoint</vt:lpstr>
      <vt:lpstr>Презентация PowerPoint</vt:lpstr>
      <vt:lpstr>Helicobacter pylori и ЖДА</vt:lpstr>
      <vt:lpstr>Кальций и железо: антагонисты</vt:lpstr>
      <vt:lpstr>Красные флаги при ЖДА</vt:lpstr>
      <vt:lpstr>Принципы лечения ЖДА (по Идельсону) </vt:lpstr>
      <vt:lpstr>Презентация PowerPoint</vt:lpstr>
      <vt:lpstr>Презентация PowerPoint</vt:lpstr>
      <vt:lpstr>Токсичность препаратов  сульфата железа</vt:lpstr>
      <vt:lpstr>Презентация PowerPoint</vt:lpstr>
      <vt:lpstr>Fe3+ ГПК (Феррум Лек®) эффективно повышает уровень гемоглобина</vt:lpstr>
      <vt:lpstr>Fe3+ ГПК (Феррум Лек®) значительно лучше переносится по сравнению с Fe2+ </vt:lpstr>
      <vt:lpstr>Феррум Лек® – препарат выбора для терапии железодефицитных состояний</vt:lpstr>
      <vt:lpstr>Презентация PowerPoint</vt:lpstr>
      <vt:lpstr>Правильная техника инъекций снижает частоту местных побочных эффектов</vt:lpstr>
      <vt:lpstr>Контроль за лечением ЖДА </vt:lpstr>
      <vt:lpstr>Влияние лечения ЖД и ЖДА на функциональный статус, питание и когнитивные функции у гериатрических пациентов</vt:lpstr>
      <vt:lpstr>Результаты: причины ЖДА</vt:lpstr>
      <vt:lpstr>Результаты: изменения функциональных показателей до и после лечения препаратами железа</vt:lpstr>
      <vt:lpstr>Длительность терапии</vt:lpstr>
      <vt:lpstr>Необходимость полной коррекции анемии, особенно у пожилых</vt:lpstr>
      <vt:lpstr>Презентация PowerPoint</vt:lpstr>
      <vt:lpstr>Презентация PowerPoint</vt:lpstr>
      <vt:lpstr>Патогенетические механизмы АХЗ</vt:lpstr>
      <vt:lpstr>Патогенез  АХЗ: ключевое звено гепсидин</vt:lpstr>
      <vt:lpstr>Особенности анемии хронических заболеваний</vt:lpstr>
      <vt:lpstr>Критерии железодефицита</vt:lpstr>
      <vt:lpstr>Принципы лечения функционального дефицита железа </vt:lpstr>
      <vt:lpstr>Лечение: эритропоэтины </vt:lpstr>
      <vt:lpstr>Железорефрактерная железодефицитная анемия </vt:lpstr>
      <vt:lpstr>Выбор лечебной тактики при железодефиците</vt:lpstr>
      <vt:lpstr>Презентация PowerPoint</vt:lpstr>
      <vt:lpstr>Распространенность В12-дефицитной анемии</vt:lpstr>
      <vt:lpstr>Презентация PowerPoint</vt:lpstr>
      <vt:lpstr>Клиника</vt:lpstr>
      <vt:lpstr>Диагностика</vt:lpstr>
      <vt:lpstr>Презентация PowerPoint</vt:lpstr>
      <vt:lpstr>Эффективность терапии</vt:lpstr>
      <vt:lpstr>Скрининг дефицита витамина В12</vt:lpstr>
      <vt:lpstr>Фолиеводефицитная анемия</vt:lpstr>
      <vt:lpstr>Диагностика и лечение</vt:lpstr>
      <vt:lpstr>Особенности анемии в пожилом возрасте</vt:lpstr>
      <vt:lpstr>Феррум Лек® – препарат выбора для терапии железодефицитных состояний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Эпидемия «МОЛЧАЩЕГО» инсульта</dc:title>
  <dc:creator>Anton Naumov</dc:creator>
  <cp:lastModifiedBy>Наталья Ховасова</cp:lastModifiedBy>
  <cp:revision>576</cp:revision>
  <dcterms:created xsi:type="dcterms:W3CDTF">2016-03-10T09:47:47Z</dcterms:created>
  <dcterms:modified xsi:type="dcterms:W3CDTF">2019-05-28T19:01:39Z</dcterms:modified>
</cp:coreProperties>
</file>